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media/media1.m4a" ContentType="audio/unknown"/>
  <Override PartName="/ppt/notesSlides/notesSlide1.xml" ContentType="application/vnd.openxmlformats-officedocument.presentationml.notesSlide+xml"/>
  <Override PartName="/ppt/media/media2.m4a" ContentType="audio/unknown"/>
  <Override PartName="/ppt/notesSlides/notesSlide2.xml" ContentType="application/vnd.openxmlformats-officedocument.presentationml.notesSlide+xml"/>
  <Override PartName="/ppt/media/media3.m4a" ContentType="audio/unknown"/>
  <Override PartName="/ppt/notesSlides/notesSlide3.xml" ContentType="application/vnd.openxmlformats-officedocument.presentationml.notesSlide+xml"/>
  <Override PartName="/ppt/media/media4.m4a" ContentType="audio/unknown"/>
  <Override PartName="/ppt/notesSlides/notesSlide4.xml" ContentType="application/vnd.openxmlformats-officedocument.presentationml.notesSlide+xml"/>
  <Override PartName="/ppt/media/media5.m4a" ContentType="audio/unknown"/>
  <Override PartName="/ppt/notesSlides/notesSlide5.xml" ContentType="application/vnd.openxmlformats-officedocument.presentationml.notesSlide+xml"/>
  <Override PartName="/ppt/media/media6.m4a" ContentType="audio/unknown"/>
  <Override PartName="/ppt/notesSlides/notesSlide6.xml" ContentType="application/vnd.openxmlformats-officedocument.presentationml.notesSlide+xml"/>
  <Override PartName="/ppt/media/media7.m4a" ContentType="audio/unknown"/>
  <Override PartName="/ppt/notesSlides/notesSlide7.xml" ContentType="application/vnd.openxmlformats-officedocument.presentationml.notesSlide+xml"/>
  <Override PartName="/ppt/media/media8.m4a" ContentType="audio/unknown"/>
  <Override PartName="/ppt/notesSlides/notesSlide8.xml" ContentType="application/vnd.openxmlformats-officedocument.presentationml.notesSlide+xml"/>
  <Override PartName="/ppt/media/media9.m4a" ContentType="audio/unknown"/>
  <Override PartName="/ppt/notesSlides/notesSlide9.xml" ContentType="application/vnd.openxmlformats-officedocument.presentationml.notesSlide+xml"/>
  <Override PartName="/ppt/media/media10.m4a" ContentType="audio/unknown"/>
  <Override PartName="/ppt/notesSlides/notesSlide10.xml" ContentType="application/vnd.openxmlformats-officedocument.presentationml.notesSlide+xml"/>
  <Override PartName="/ppt/media/media11.m4a" ContentType="audio/unknown"/>
  <Override PartName="/ppt/notesSlides/notesSlide11.xml" ContentType="application/vnd.openxmlformats-officedocument.presentationml.notesSlide+xml"/>
  <Override PartName="/ppt/media/media12.m4a" ContentType="audio/unknown"/>
  <Override PartName="/ppt/notesSlides/notesSlide12.xml" ContentType="application/vnd.openxmlformats-officedocument.presentationml.notesSlide+xml"/>
  <Override PartName="/ppt/media/media13.m4a" ContentType="audio/unknown"/>
  <Override PartName="/ppt/notesSlides/notesSlide13.xml" ContentType="application/vnd.openxmlformats-officedocument.presentationml.notesSlide+xml"/>
  <Override PartName="/ppt/media/media14.m4a" ContentType="audio/unknown"/>
  <Override PartName="/ppt/notesSlides/notesSlide14.xml" ContentType="application/vnd.openxmlformats-officedocument.presentationml.notesSlide+xml"/>
  <Override PartName="/ppt/media/media15.m4a" ContentType="audio/unknown"/>
  <Override PartName="/ppt/notesSlides/notesSlide15.xml" ContentType="application/vnd.openxmlformats-officedocument.presentationml.notesSlide+xml"/>
  <Override PartName="/ppt/media/media16.m4a" ContentType="audio/unknown"/>
  <Override PartName="/ppt/notesSlides/notesSlide16.xml" ContentType="application/vnd.openxmlformats-officedocument.presentationml.notesSlide+xml"/>
  <Override PartName="/ppt/media/media17.m4a" ContentType="audio/unknown"/>
  <Override PartName="/ppt/notesSlides/notesSlide17.xml" ContentType="application/vnd.openxmlformats-officedocument.presentationml.notesSlide+xml"/>
  <Override PartName="/ppt/media/media18.m4a" ContentType="audio/unknown"/>
  <Override PartName="/ppt/media/media19.m4a" ContentType="audio/unknown"/>
  <Override PartName="/ppt/notesSlides/notesSlide18.xml" ContentType="application/vnd.openxmlformats-officedocument.presentationml.notesSlide+xml"/>
  <Override PartName="/ppt/media/media20.m4a" ContentType="audio/unknown"/>
  <Override PartName="/ppt/notesSlides/notesSlide19.xml" ContentType="application/vnd.openxmlformats-officedocument.presentationml.notesSlide+xml"/>
  <Override PartName="/ppt/media/media21.m4a" ContentType="audio/unknown"/>
  <Override PartName="/ppt/notesSlides/notesSlide20.xml" ContentType="application/vnd.openxmlformats-officedocument.presentationml.notesSlide+xml"/>
  <Override PartName="/ppt/media/media22.m4a" ContentType="audio/unknown"/>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 id="408" r:id="rId160"/>
    <p:sldId id="409" r:id="rId161"/>
    <p:sldId id="410" r:id="rId162"/>
    <p:sldId id="411" r:id="rId163"/>
    <p:sldId id="412" r:id="rId164"/>
    <p:sldId id="413" r:id="rId165"/>
    <p:sldId id="414" r:id="rId166"/>
    <p:sldId id="415" r:id="rId167"/>
    <p:sldId id="416" r:id="rId168"/>
    <p:sldId id="417" r:id="rId169"/>
    <p:sldId id="418" r:id="rId17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 Id="rId155" Type="http://schemas.openxmlformats.org/officeDocument/2006/relationships/slide" Target="slides/slide148.xml"/><Relationship Id="rId156" Type="http://schemas.openxmlformats.org/officeDocument/2006/relationships/slide" Target="slides/slide149.xml"/><Relationship Id="rId157" Type="http://schemas.openxmlformats.org/officeDocument/2006/relationships/slide" Target="slides/slide150.xml"/><Relationship Id="rId158" Type="http://schemas.openxmlformats.org/officeDocument/2006/relationships/slide" Target="slides/slide151.xml"/><Relationship Id="rId159" Type="http://schemas.openxmlformats.org/officeDocument/2006/relationships/slide" Target="slides/slide152.xml"/><Relationship Id="rId160" Type="http://schemas.openxmlformats.org/officeDocument/2006/relationships/slide" Target="slides/slide153.xml"/><Relationship Id="rId161" Type="http://schemas.openxmlformats.org/officeDocument/2006/relationships/slide" Target="slides/slide154.xml"/><Relationship Id="rId162" Type="http://schemas.openxmlformats.org/officeDocument/2006/relationships/slide" Target="slides/slide155.xml"/><Relationship Id="rId163" Type="http://schemas.openxmlformats.org/officeDocument/2006/relationships/slide" Target="slides/slide156.xml"/><Relationship Id="rId164" Type="http://schemas.openxmlformats.org/officeDocument/2006/relationships/slide" Target="slides/slide157.xml"/><Relationship Id="rId165" Type="http://schemas.openxmlformats.org/officeDocument/2006/relationships/slide" Target="slides/slide158.xml"/><Relationship Id="rId166" Type="http://schemas.openxmlformats.org/officeDocument/2006/relationships/slide" Target="slides/slide159.xml"/><Relationship Id="rId167" Type="http://schemas.openxmlformats.org/officeDocument/2006/relationships/slide" Target="slides/slide160.xml"/><Relationship Id="rId168" Type="http://schemas.openxmlformats.org/officeDocument/2006/relationships/slide" Target="slides/slide161.xml"/><Relationship Id="rId169" Type="http://schemas.openxmlformats.org/officeDocument/2006/relationships/slide" Target="slides/slide162.xml"/><Relationship Id="rId170" Type="http://schemas.openxmlformats.org/officeDocument/2006/relationships/slide" Target="slides/slide163.xml"/></Relationships>

</file>

<file path=ppt/media/image1.gif>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t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Shape 252"/>
          <p:cNvSpPr/>
          <p:nvPr>
            <p:ph type="sldImg"/>
          </p:nvPr>
        </p:nvSpPr>
        <p:spPr>
          <a:prstGeom prst="rect">
            <a:avLst/>
          </a:prstGeom>
        </p:spPr>
        <p:txBody>
          <a:bodyPr/>
          <a:lstStyle/>
          <a:p>
            <a:pPr/>
          </a:p>
        </p:txBody>
      </p:sp>
      <p:sp>
        <p:nvSpPr>
          <p:cNvPr id="253" name="Shape 253"/>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Shape 278"/>
          <p:cNvSpPr/>
          <p:nvPr>
            <p:ph type="sldImg"/>
          </p:nvPr>
        </p:nvSpPr>
        <p:spPr>
          <a:prstGeom prst="rect">
            <a:avLst/>
          </a:prstGeom>
        </p:spPr>
        <p:txBody>
          <a:bodyPr/>
          <a:lstStyle/>
          <a:p>
            <a:pPr/>
          </a:p>
        </p:txBody>
      </p:sp>
      <p:sp>
        <p:nvSpPr>
          <p:cNvPr id="279" name="Shape 279"/>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hape 149"/>
          <p:cNvSpPr/>
          <p:nvPr>
            <p:ph type="sldImg"/>
          </p:nvPr>
        </p:nvSpPr>
        <p:spPr>
          <a:prstGeom prst="rect">
            <a:avLst/>
          </a:prstGeom>
        </p:spPr>
        <p:txBody>
          <a:bodyPr/>
          <a:lstStyle/>
          <a:p>
            <a:pPr/>
          </a:p>
        </p:txBody>
      </p:sp>
      <p:sp>
        <p:nvSpPr>
          <p:cNvPr id="150" name="Shape 150"/>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a:ea typeface="Times"/>
                <a:cs typeface="Times"/>
                <a:sym typeface="Times"/>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a:ea typeface="Times"/>
                <a:cs typeface="Times"/>
                <a:sym typeface="Times"/>
              </a:defRPr>
            </a:lvl1pPr>
            <a:lvl2pPr marL="763359" indent="-306159"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4.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8.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1.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2.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andymatuschak.org/books/"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3.png"/></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4.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5.png"/></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5.png"/></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6.png"/></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7.png"/></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s>

</file>

<file path=ppt/slides/_rels/slide1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4.png"/></Relationships>

</file>

<file path=ppt/slides/_rels/slide1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1.png"/></Relationships>

</file>

<file path=ppt/slides/_rels/slide1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2.png"/></Relationships>

</file>

<file path=ppt/slides/_rels/slide1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3.png"/></Relationships>

</file>

<file path=ppt/slides/_rels/slide1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3.png"/><Relationship Id="rId5" Type="http://schemas.openxmlformats.org/officeDocument/2006/relationships/image" Target="../media/image54.png"/></Relationships>

</file>

<file path=ppt/slides/_rels/slide1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4.png"/></Relationships>

</file>

<file path=ppt/slides/_rels/slide1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5.png"/></Relationships>

</file>

<file path=ppt/slides/_rels/slide1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6.png"/></Relationships>

</file>

<file path=ppt/slides/_rels/slide1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s>

</file>

<file path=ppt/slides/_rels/slide1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15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5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_rels/slide1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image" Target="../media/image58.png"/></Relationships>

</file>

<file path=ppt/slides/_rels/slide16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16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audio" Target="../media/media19.m4a"/><Relationship Id="rId3" Type="http://schemas.microsoft.com/office/2007/relationships/media" Target="../media/media19.m4a"/><Relationship Id="rId4"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4.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13.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4.pptx" TargetMode="Externa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image" Target="../media/image26.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3.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audio" Target="../media/media1.m4a"/><Relationship Id="rId3" Type="http://schemas.microsoft.com/office/2007/relationships/media" Target="../media/media1.m4a"/><Relationship Id="rId4" Type="http://schemas.openxmlformats.org/officeDocument/2006/relationships/image" Target="../media/image4.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5.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100"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2560">
              <a:spcBef>
                <a:spcPts val="700"/>
              </a:spcBef>
              <a:buSzTx/>
              <a:buNone/>
              <a:defRPr b="1" sz="1500">
                <a:uFill>
                  <a:solidFill>
                    <a:srgbClr val="000000"/>
                  </a:solidFill>
                </a:uFill>
                <a:latin typeface="+mj-lt"/>
                <a:ea typeface="+mj-ea"/>
                <a:cs typeface="+mj-cs"/>
                <a:sym typeface="Helvetica"/>
              </a:defRPr>
            </a:pPr>
            <a:r>
              <a:t>Calls are Carol Christ’s…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She has made the call: classes are now moved online: I am busy adding audio to slide files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32"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3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3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3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4"/>
                </p:tgtEl>
              </p:cMediaNode>
            </p:audi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9" name="Review: The U.S.: The Roaring Twenties"/>
          <p:cNvSpPr txBox="1"/>
          <p:nvPr>
            <p:ph type="title" idx="4294967295"/>
          </p:nvPr>
        </p:nvSpPr>
        <p:spPr>
          <a:xfrm>
            <a:off x="457199" y="-2"/>
            <a:ext cx="8234348" cy="1094175"/>
          </a:xfrm>
          <a:prstGeom prst="rect">
            <a:avLst/>
          </a:prstGeom>
        </p:spPr>
        <p:txBody>
          <a:bodyPr lIns="50800" tIns="50800" rIns="50800" bIns="50800"/>
          <a:lstStyle/>
          <a:p>
            <a:pPr lvl="1" defTabSz="246459">
              <a:defRPr sz="3300"/>
            </a:pPr>
            <a:r>
              <a:t>Review: The U.S.: The Roaring Twenties</a:t>
            </a:r>
          </a:p>
        </p:txBody>
      </p:sp>
      <p:sp>
        <p:nvSpPr>
          <p:cNvPr id="530" name="The boom of the 1920s…"/>
          <p:cNvSpPr txBox="1"/>
          <p:nvPr>
            <p:ph type="body" sz="half" idx="4294967295"/>
          </p:nvPr>
        </p:nvSpPr>
        <p:spPr>
          <a:xfrm>
            <a:off x="679140" y="1156077"/>
            <a:ext cx="3525834" cy="5111127"/>
          </a:xfrm>
          <a:prstGeom prst="rect">
            <a:avLst/>
          </a:prstGeom>
        </p:spPr>
        <p:txBody>
          <a:bodyPr lIns="50800" tIns="50800" rIns="50800" bIns="50800" anchor="t"/>
          <a:lstStyle/>
          <a:p>
            <a:pPr marL="362184" indent="-362184" defTabSz="914400">
              <a:spcBef>
                <a:spcPts val="800"/>
              </a:spcBef>
              <a:defRPr>
                <a:uFill>
                  <a:solidFill>
                    <a:srgbClr val="000000"/>
                  </a:solidFill>
                </a:uFill>
                <a:latin typeface="Calibri"/>
                <a:ea typeface="Calibri"/>
                <a:cs typeface="Calibri"/>
                <a:sym typeface="Calibri"/>
              </a:defRPr>
            </a:pPr>
            <a:r>
              <a:t>The boom of the 1920s</a:t>
            </a:r>
          </a:p>
          <a:p>
            <a:pPr marL="362184" indent="-362184" defTabSz="914400">
              <a:spcBef>
                <a:spcPts val="800"/>
              </a:spcBef>
              <a:defRPr>
                <a:uFill>
                  <a:solidFill>
                    <a:srgbClr val="000000"/>
                  </a:solidFill>
                </a:uFill>
                <a:latin typeface="Calibri"/>
                <a:ea typeface="Calibri"/>
                <a:cs typeface="Calibri"/>
                <a:sym typeface="Calibri"/>
              </a:defRPr>
            </a:pPr>
            <a:r>
              <a:t>Mass production—the flowering of the Second Industrial Revolution</a:t>
            </a:r>
          </a:p>
          <a:p>
            <a:pPr marL="362184" indent="-362184" defTabSz="914400">
              <a:spcBef>
                <a:spcPts val="800"/>
              </a:spcBef>
              <a:defRPr>
                <a:uFill>
                  <a:solidFill>
                    <a:srgbClr val="000000"/>
                  </a:solidFill>
                </a:uFill>
                <a:latin typeface="Calibri"/>
                <a:ea typeface="Calibri"/>
                <a:cs typeface="Calibri"/>
                <a:sym typeface="Calibri"/>
              </a:defRPr>
            </a:pPr>
            <a:r>
              <a:t>“The business of America is business”</a:t>
            </a:r>
          </a:p>
          <a:p>
            <a:pPr marL="362184" indent="-362184" defTabSz="914400">
              <a:spcBef>
                <a:spcPts val="800"/>
              </a:spcBef>
              <a:defRPr>
                <a:uFill>
                  <a:solidFill>
                    <a:srgbClr val="000000"/>
                  </a:solidFill>
                </a:uFill>
                <a:latin typeface="Calibri"/>
                <a:ea typeface="Calibri"/>
                <a:cs typeface="Calibri"/>
                <a:sym typeface="Calibri"/>
              </a:defRPr>
            </a:pPr>
            <a:r>
              <a:t>Structural changes in the 1920s…</a:t>
            </a:r>
          </a:p>
        </p:txBody>
      </p:sp>
      <p:pic>
        <p:nvPicPr>
          <p:cNvPr id="531" name="the_great_gatsby_-_Google_Search.png" descr="the_great_gatsby_-_Google_Search.png"/>
          <p:cNvPicPr>
            <a:picLocks noChangeAspect="1"/>
          </p:cNvPicPr>
          <p:nvPr/>
        </p:nvPicPr>
        <p:blipFill>
          <a:blip r:embed="rId2">
            <a:extLst/>
          </a:blip>
          <a:stretch>
            <a:fillRect/>
          </a:stretch>
        </p:blipFill>
        <p:spPr>
          <a:xfrm>
            <a:off x="4204972" y="1156077"/>
            <a:ext cx="4480618" cy="5111126"/>
          </a:xfrm>
          <a:prstGeom prst="rect">
            <a:avLst/>
          </a:prstGeom>
          <a:ln w="12700">
            <a:miter lim="400000"/>
          </a:ln>
        </p:spPr>
      </p:pic>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Structural Changes in the 1920s"/>
          <p:cNvSpPr txBox="1"/>
          <p:nvPr>
            <p:ph type="title"/>
          </p:nvPr>
        </p:nvSpPr>
        <p:spPr>
          <a:xfrm>
            <a:off x="371389" y="-1"/>
            <a:ext cx="8341554" cy="1071564"/>
          </a:xfrm>
          <a:prstGeom prst="rect">
            <a:avLst/>
          </a:prstGeom>
        </p:spPr>
        <p:txBody>
          <a:bodyPr/>
          <a:lstStyle>
            <a:lvl1pPr defTabSz="406908">
              <a:defRPr sz="4900"/>
            </a:lvl1pPr>
          </a:lstStyle>
          <a:p>
            <a:pPr/>
            <a:r>
              <a:t>Structural Changes in the 1920s</a:t>
            </a:r>
          </a:p>
        </p:txBody>
      </p:sp>
      <p:sp>
        <p:nvSpPr>
          <p:cNvPr id="534" name="Mass production—Henry Ford and the Model T…"/>
          <p:cNvSpPr txBox="1"/>
          <p:nvPr>
            <p:ph type="body" sz="half" idx="1"/>
          </p:nvPr>
        </p:nvSpPr>
        <p:spPr>
          <a:xfrm>
            <a:off x="371390" y="1071561"/>
            <a:ext cx="3866383" cy="5311435"/>
          </a:xfrm>
          <a:prstGeom prst="rect">
            <a:avLst/>
          </a:prstGeom>
        </p:spPr>
        <p:txBody>
          <a:bodyPr anchor="t"/>
          <a:lstStyle/>
          <a:p>
            <a:pPr>
              <a:spcBef>
                <a:spcPts val="800"/>
              </a:spcBef>
            </a:pPr>
            <a:r>
              <a:t>Mass production—Henry Ford and the Model T</a:t>
            </a:r>
          </a:p>
          <a:p>
            <a:pPr>
              <a:spcBef>
                <a:spcPts val="800"/>
              </a:spcBef>
            </a:pPr>
            <a:r>
              <a:t>End of mass immigration—immigration restrictions of 1924</a:t>
            </a:r>
          </a:p>
          <a:p>
            <a:pPr lvl="1">
              <a:spcBef>
                <a:spcPts val="800"/>
              </a:spcBef>
            </a:pPr>
            <a:r>
              <a:t>What do these do to the demand for construction, and construction workers?</a:t>
            </a:r>
          </a:p>
          <a:p>
            <a:pPr>
              <a:spcBef>
                <a:spcPts val="800"/>
              </a:spcBef>
            </a:pPr>
            <a:r>
              <a:t>The role of the stock market…</a:t>
            </a:r>
          </a:p>
          <a:p>
            <a:pPr>
              <a:spcBef>
                <a:spcPts val="800"/>
              </a:spcBef>
            </a:pPr>
            <a:r>
              <a:t>The role of the banking system…</a:t>
            </a:r>
          </a:p>
        </p:txBody>
      </p:sp>
      <p:pic>
        <p:nvPicPr>
          <p:cNvPr id="535" name="Measuring_Worth_-_U_S__GDP.png" descr="Measuring_Worth_-_U_S__GDP.png"/>
          <p:cNvPicPr>
            <a:picLocks noChangeAspect="1"/>
          </p:cNvPicPr>
          <p:nvPr/>
        </p:nvPicPr>
        <p:blipFill>
          <a:blip r:embed="rId2">
            <a:extLst/>
          </a:blip>
          <a:stretch>
            <a:fillRect/>
          </a:stretch>
        </p:blipFill>
        <p:spPr>
          <a:xfrm>
            <a:off x="4237771" y="1071562"/>
            <a:ext cx="4475172" cy="5311434"/>
          </a:xfrm>
          <a:prstGeom prst="rect">
            <a:avLst/>
          </a:prstGeom>
          <a:ln w="12700">
            <a:miter lim="400000"/>
          </a:ln>
        </p:spPr>
      </p:pic>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7" name="Review: To Your iClickers"/>
          <p:cNvSpPr txBox="1"/>
          <p:nvPr>
            <p:ph type="title"/>
          </p:nvPr>
        </p:nvSpPr>
        <p:spPr>
          <a:xfrm>
            <a:off x="371389" y="-1"/>
            <a:ext cx="8341554" cy="1071564"/>
          </a:xfrm>
          <a:prstGeom prst="rect">
            <a:avLst/>
          </a:prstGeom>
        </p:spPr>
        <p:txBody>
          <a:bodyPr/>
          <a:lstStyle/>
          <a:p>
            <a:pPr/>
            <a:r>
              <a:t>Review: To Your iClickers</a:t>
            </a:r>
          </a:p>
        </p:txBody>
      </p:sp>
      <p:sp>
        <p:nvSpPr>
          <p:cNvPr id="538" name="John Maynard Keynes thought that the prosperity of the pre-WWI years was:…"/>
          <p:cNvSpPr txBox="1"/>
          <p:nvPr>
            <p:ph type="body" idx="1"/>
          </p:nvPr>
        </p:nvSpPr>
        <p:spPr>
          <a:xfrm>
            <a:off x="371390" y="1071561"/>
            <a:ext cx="5534324" cy="5311435"/>
          </a:xfrm>
          <a:prstGeom prst="rect">
            <a:avLst/>
          </a:prstGeom>
        </p:spPr>
        <p:txBody>
          <a:bodyPr anchor="t"/>
          <a:lstStyle/>
          <a:p>
            <a:pPr marL="0" indent="0" defTabSz="299858">
              <a:spcBef>
                <a:spcPts val="600"/>
              </a:spcBef>
              <a:buSzTx/>
              <a:buNone/>
              <a:defRPr sz="1700"/>
            </a:pPr>
            <a:r>
              <a:t>John Maynard Keynes thought that the prosperity of the pre-WWI years was:</a:t>
            </a:r>
          </a:p>
          <a:p>
            <a:pPr marL="0" indent="0" defTabSz="299858">
              <a:spcBef>
                <a:spcPts val="600"/>
              </a:spcBef>
              <a:buSzTx/>
              <a:buNone/>
              <a:defRPr sz="1700"/>
            </a:pPr>
          </a:p>
          <a:p>
            <a:pPr marL="292768" indent="-292768" defTabSz="299858">
              <a:spcBef>
                <a:spcPts val="600"/>
              </a:spcBef>
              <a:buSzPct val="100000"/>
              <a:buAutoNum type="alphaUcPeriod" startAt="1"/>
              <a:defRPr sz="1700"/>
            </a:pPr>
            <a:r>
              <a:t>Natural and stable: a logical development out of human drives that went from strength to strength, and could only be overthrown by a very unlikely disaster.</a:t>
            </a:r>
          </a:p>
          <a:p>
            <a:pPr marL="292768" indent="-292768" defTabSz="299858">
              <a:spcBef>
                <a:spcPts val="600"/>
              </a:spcBef>
              <a:buSzPct val="100000"/>
              <a:buAutoNum type="alphaUcPeriod" startAt="1"/>
              <a:defRPr sz="1700"/>
            </a:pPr>
            <a:r>
              <a:t>Artificial and unstable, and based on a very complicated system in which, largely by chance, a lot happened to go right.</a:t>
            </a:r>
          </a:p>
          <a:p>
            <a:pPr marL="292768" indent="-292768" defTabSz="299858">
              <a:spcBef>
                <a:spcPts val="600"/>
              </a:spcBef>
              <a:buSzPct val="100000"/>
              <a:buAutoNum type="alphaUcPeriod" startAt="1"/>
              <a:defRPr sz="1700"/>
            </a:pPr>
            <a:r>
              <a:t>Natural but unstable, in that it was a logical development out of humanity’s trading nature but could be disturbed by other human drives—like tribalism, and the lust for domination.</a:t>
            </a:r>
          </a:p>
          <a:p>
            <a:pPr marL="292768" indent="-292768" defTabSz="299858">
              <a:spcBef>
                <a:spcPts val="600"/>
              </a:spcBef>
              <a:buSzPct val="100000"/>
              <a:buAutoNum type="alphaUcPeriod" startAt="1"/>
              <a:defRPr sz="1700"/>
            </a:pPr>
            <a:r>
              <a:t>Artificial but stable, as constructed by the greatest minds of the age, and only overthrown by a very unlikely disaster.</a:t>
            </a:r>
          </a:p>
          <a:p>
            <a:pPr marL="292768" indent="-292768" defTabSz="299858">
              <a:spcBef>
                <a:spcPts val="600"/>
              </a:spcBef>
              <a:buSzPct val="100000"/>
              <a:buAutoNum type="alphaUcPeriod" startAt="1"/>
              <a:defRPr sz="1700"/>
            </a:pPr>
            <a:r>
              <a:t>None of the above</a:t>
            </a:r>
          </a:p>
        </p:txBody>
      </p:sp>
      <p:pic>
        <p:nvPicPr>
          <p:cNvPr id="539" name="images.jpeg" descr="images.jpeg"/>
          <p:cNvPicPr>
            <a:picLocks noChangeAspect="1"/>
          </p:cNvPicPr>
          <p:nvPr/>
        </p:nvPicPr>
        <p:blipFill>
          <a:blip r:embed="rId2">
            <a:extLst/>
          </a:blip>
          <a:stretch>
            <a:fillRect/>
          </a:stretch>
        </p:blipFill>
        <p:spPr>
          <a:xfrm>
            <a:off x="5766067" y="1071562"/>
            <a:ext cx="2946876" cy="5311434"/>
          </a:xfrm>
          <a:prstGeom prst="rect">
            <a:avLst/>
          </a:prstGeom>
          <a:ln w="12700">
            <a:miter lim="400000"/>
          </a:ln>
        </p:spPr>
      </p:pic>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Review: Why the “Perfect Storm” of 1929-1933?"/>
          <p:cNvSpPr txBox="1"/>
          <p:nvPr>
            <p:ph type="title" idx="4294967295"/>
          </p:nvPr>
        </p:nvSpPr>
        <p:spPr>
          <a:xfrm>
            <a:off x="457199" y="-2"/>
            <a:ext cx="8228391" cy="1023143"/>
          </a:xfrm>
          <a:prstGeom prst="rect">
            <a:avLst/>
          </a:prstGeom>
        </p:spPr>
        <p:txBody>
          <a:bodyPr lIns="50800" tIns="50800" rIns="50800" bIns="50800"/>
          <a:lstStyle>
            <a:lvl1pPr defTabSz="221813">
              <a:defRPr sz="3000"/>
            </a:lvl1pPr>
          </a:lstStyle>
          <a:p>
            <a:pPr/>
            <a:r>
              <a:t>Review: Why the “Perfect Storm” of 1929-1933?</a:t>
            </a:r>
          </a:p>
        </p:txBody>
      </p:sp>
      <p:sp>
        <p:nvSpPr>
          <p:cNvPr id="542" name="Previous Cycles:…"/>
          <p:cNvSpPr txBox="1"/>
          <p:nvPr>
            <p:ph type="body" sz="half" idx="4294967295"/>
          </p:nvPr>
        </p:nvSpPr>
        <p:spPr>
          <a:xfrm>
            <a:off x="457198" y="1023139"/>
            <a:ext cx="4117830"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Previous Cycles:</a:t>
            </a:r>
          </a:p>
          <a:p>
            <a:pPr lvl="1" marL="685681" indent="-307857" defTabSz="777240">
              <a:spcBef>
                <a:spcPts val="700"/>
              </a:spcBef>
              <a:defRPr sz="2000">
                <a:uFill>
                  <a:solidFill>
                    <a:srgbClr val="000000"/>
                  </a:solidFill>
                </a:uFill>
                <a:latin typeface="Calibri"/>
                <a:ea typeface="Calibri"/>
                <a:cs typeface="Calibri"/>
                <a:sym typeface="Calibri"/>
              </a:defRPr>
            </a:pPr>
            <a:r>
              <a:t>1873—railroad</a:t>
            </a:r>
          </a:p>
          <a:p>
            <a:pPr lvl="1" marL="685681" indent="-307857" defTabSz="777240">
              <a:spcBef>
                <a:spcPts val="700"/>
              </a:spcBef>
              <a:defRPr sz="2000">
                <a:uFill>
                  <a:solidFill>
                    <a:srgbClr val="000000"/>
                  </a:solidFill>
                </a:uFill>
                <a:latin typeface="Calibri"/>
                <a:ea typeface="Calibri"/>
                <a:cs typeface="Calibri"/>
                <a:sym typeface="Calibri"/>
              </a:defRPr>
            </a:pPr>
            <a:r>
              <a:t>1884—railroad redux</a:t>
            </a:r>
          </a:p>
          <a:p>
            <a:pPr lvl="1" marL="685681" indent="-307857" defTabSz="777240">
              <a:spcBef>
                <a:spcPts val="700"/>
              </a:spcBef>
              <a:defRPr sz="2000">
                <a:uFill>
                  <a:solidFill>
                    <a:srgbClr val="000000"/>
                  </a:solidFill>
                </a:uFill>
                <a:latin typeface="Calibri"/>
                <a:ea typeface="Calibri"/>
                <a:cs typeface="Calibri"/>
                <a:sym typeface="Calibri"/>
              </a:defRPr>
            </a:pPr>
            <a:r>
              <a:t>1893—free silver</a:t>
            </a:r>
          </a:p>
          <a:p>
            <a:pPr lvl="1" marL="685681" indent="-307857" defTabSz="777240">
              <a:spcBef>
                <a:spcPts val="700"/>
              </a:spcBef>
              <a:defRPr sz="2000">
                <a:uFill>
                  <a:solidFill>
                    <a:srgbClr val="000000"/>
                  </a:solidFill>
                </a:uFill>
                <a:latin typeface="Calibri"/>
                <a:ea typeface="Calibri"/>
                <a:cs typeface="Calibri"/>
                <a:sym typeface="Calibri"/>
              </a:defRPr>
            </a:pPr>
            <a:r>
              <a:t>1904—Northern Securities</a:t>
            </a:r>
          </a:p>
          <a:p>
            <a:pPr lvl="1" marL="685681" indent="-307857" defTabSz="777240">
              <a:spcBef>
                <a:spcPts val="700"/>
              </a:spcBef>
              <a:defRPr sz="2000">
                <a:uFill>
                  <a:solidFill>
                    <a:srgbClr val="000000"/>
                  </a:solidFill>
                </a:uFill>
                <a:latin typeface="Calibri"/>
                <a:ea typeface="Calibri"/>
                <a:cs typeface="Calibri"/>
                <a:sym typeface="Calibri"/>
              </a:defRPr>
            </a:pPr>
            <a:r>
              <a:t>1907—gold drain to Britain</a:t>
            </a:r>
          </a:p>
          <a:p>
            <a:pPr lvl="1" marL="685681" indent="-307857" defTabSz="777240">
              <a:spcBef>
                <a:spcPts val="700"/>
              </a:spcBef>
              <a:defRPr sz="2000">
                <a:uFill>
                  <a:solidFill>
                    <a:srgbClr val="000000"/>
                  </a:solidFill>
                </a:uFill>
                <a:latin typeface="Calibri"/>
                <a:ea typeface="Calibri"/>
                <a:cs typeface="Calibri"/>
                <a:sym typeface="Calibri"/>
              </a:defRPr>
            </a:pPr>
            <a:r>
              <a:t>1914—disruption of the start of WWI</a:t>
            </a:r>
          </a:p>
          <a:p>
            <a:pPr lvl="1" marL="685681" indent="-307857" defTabSz="777240">
              <a:spcBef>
                <a:spcPts val="700"/>
              </a:spcBef>
              <a:defRPr sz="2000">
                <a:uFill>
                  <a:solidFill>
                    <a:srgbClr val="000000"/>
                  </a:solidFill>
                </a:uFill>
                <a:latin typeface="Calibri"/>
                <a:ea typeface="Calibri"/>
                <a:cs typeface="Calibri"/>
                <a:sym typeface="Calibri"/>
              </a:defRPr>
            </a:pPr>
            <a:r>
              <a:t>1920—deflation; return to “normalcy”</a:t>
            </a:r>
          </a:p>
          <a:p>
            <a:pPr marL="307856" indent="-307856" defTabSz="777240">
              <a:spcBef>
                <a:spcPts val="700"/>
              </a:spcBef>
              <a:defRPr sz="2000">
                <a:uFill>
                  <a:solidFill>
                    <a:srgbClr val="000000"/>
                  </a:solidFill>
                </a:uFill>
                <a:latin typeface="Calibri"/>
                <a:ea typeface="Calibri"/>
                <a:cs typeface="Calibri"/>
                <a:sym typeface="Calibri"/>
              </a:defRPr>
            </a:pPr>
            <a:r>
              <a:t>What brought previous downturns to a halt?</a:t>
            </a:r>
          </a:p>
          <a:p>
            <a:pPr marL="307856" indent="-307856" defTabSz="777240">
              <a:spcBef>
                <a:spcPts val="700"/>
              </a:spcBef>
              <a:defRPr sz="2000">
                <a:uFill>
                  <a:solidFill>
                    <a:srgbClr val="000000"/>
                  </a:solidFill>
                </a:uFill>
                <a:latin typeface="Calibri"/>
                <a:ea typeface="Calibri"/>
                <a:cs typeface="Calibri"/>
                <a:sym typeface="Calibri"/>
              </a:defRPr>
            </a:pPr>
            <a:r>
              <a:t>What made the Great Depression so great?</a:t>
            </a:r>
          </a:p>
        </p:txBody>
      </p:sp>
      <p:pic>
        <p:nvPicPr>
          <p:cNvPr id="543" name="Image" descr="Image"/>
          <p:cNvPicPr>
            <a:picLocks noChangeAspect="1"/>
          </p:cNvPicPr>
          <p:nvPr/>
        </p:nvPicPr>
        <p:blipFill>
          <a:blip r:embed="rId2">
            <a:extLst/>
          </a:blip>
          <a:stretch>
            <a:fillRect/>
          </a:stretch>
        </p:blipFill>
        <p:spPr>
          <a:xfrm>
            <a:off x="4575026" y="1023139"/>
            <a:ext cx="4110564" cy="5244065"/>
          </a:xfrm>
          <a:prstGeom prst="rect">
            <a:avLst/>
          </a:prstGeom>
          <a:ln w="12700">
            <a:miter lim="400000"/>
          </a:ln>
        </p:spPr>
      </p:pic>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5" name="General Glut"/>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General Glut</a:t>
            </a:r>
          </a:p>
        </p:txBody>
      </p:sp>
      <p:sp>
        <p:nvSpPr>
          <p:cNvPr id="546" name="How is it that there can be a &quot;general glut&quot; in which pretty much every produced commodity and the labor of workers are in excess supply, given that humans are far from satiated with production goods and given that one person's expenditure is another person's income?…"/>
          <p:cNvSpPr txBox="1"/>
          <p:nvPr>
            <p:ph type="body" idx="4294967295"/>
          </p:nvPr>
        </p:nvSpPr>
        <p:spPr>
          <a:xfrm>
            <a:off x="457199" y="1023139"/>
            <a:ext cx="8228391" cy="5244065"/>
          </a:xfrm>
          <a:prstGeom prst="rect">
            <a:avLst/>
          </a:prstGeom>
        </p:spPr>
        <p:txBody>
          <a:bodyPr lIns="50800" tIns="50800" rIns="50800" bIns="50800" anchor="t"/>
          <a:lstStyle/>
          <a:p>
            <a:pPr marL="315100" indent="-315100" defTabSz="795527">
              <a:spcBef>
                <a:spcPts val="700"/>
              </a:spcBef>
              <a:defRPr sz="2000">
                <a:uFill>
                  <a:solidFill>
                    <a:srgbClr val="000000"/>
                  </a:solidFill>
                </a:uFill>
                <a:latin typeface="Calibri"/>
                <a:ea typeface="Calibri"/>
                <a:cs typeface="Calibri"/>
                <a:sym typeface="Calibri"/>
              </a:defRPr>
            </a:pPr>
            <a:r>
              <a:t>How is it that there can be a "general glut" in which pretty much every produced commodity and the labor of workers are in excess supply, given that humans are far from satiated with production goods and given that one person's expenditure is another person's income?</a:t>
            </a:r>
          </a:p>
          <a:p>
            <a:pPr marL="315100" indent="-315100" defTabSz="795527">
              <a:spcBef>
                <a:spcPts val="700"/>
              </a:spcBef>
              <a:defRPr sz="2000">
                <a:uFill>
                  <a:solidFill>
                    <a:srgbClr val="000000"/>
                  </a:solidFill>
                </a:uFill>
                <a:latin typeface="Calibri"/>
                <a:ea typeface="Calibri"/>
                <a:cs typeface="Calibri"/>
                <a:sym typeface="Calibri"/>
              </a:defRPr>
            </a:pPr>
            <a:r>
              <a:t>Remember: you can take your income and use it either to buy things that are useful or to build up your stock of cash money. If there is excess demand for useful commodities, people can switch from producing whatever they were making to producing whatever is in short supply. </a:t>
            </a:r>
          </a:p>
          <a:p>
            <a:pPr marL="315100" indent="-315100" defTabSz="795527">
              <a:spcBef>
                <a:spcPts val="700"/>
              </a:spcBef>
              <a:defRPr sz="2000">
                <a:uFill>
                  <a:solidFill>
                    <a:srgbClr val="000000"/>
                  </a:solidFill>
                </a:uFill>
                <a:latin typeface="Calibri"/>
                <a:ea typeface="Calibri"/>
                <a:cs typeface="Calibri"/>
                <a:sym typeface="Calibri"/>
              </a:defRPr>
            </a:pPr>
            <a:r>
              <a:t>But the only way to build up your stock of cash is to try to cut your spending below your income. And since one person's spending is another person's income, that simply cannot be done in general. </a:t>
            </a:r>
          </a:p>
          <a:p>
            <a:pPr marL="315100" indent="-315100" defTabSz="795527">
              <a:spcBef>
                <a:spcPts val="700"/>
              </a:spcBef>
              <a:defRPr sz="2000">
                <a:uFill>
                  <a:solidFill>
                    <a:srgbClr val="000000"/>
                  </a:solidFill>
                </a:uFill>
                <a:latin typeface="Calibri"/>
                <a:ea typeface="Calibri"/>
                <a:cs typeface="Calibri"/>
                <a:sym typeface="Calibri"/>
              </a:defRPr>
            </a:pPr>
            <a:r>
              <a:t>If people in general try, the result is that spending and incomes fall economywide until they are both at such a low level that people de-prioritize building up their cash holdings.</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8" name="What Had Ended Previous Downturns?"/>
          <p:cNvSpPr txBox="1"/>
          <p:nvPr>
            <p:ph type="title" idx="4294967295"/>
          </p:nvPr>
        </p:nvSpPr>
        <p:spPr>
          <a:xfrm>
            <a:off x="457199" y="-2"/>
            <a:ext cx="8228391" cy="1023143"/>
          </a:xfrm>
          <a:prstGeom prst="rect">
            <a:avLst/>
          </a:prstGeom>
        </p:spPr>
        <p:txBody>
          <a:bodyPr lIns="50800" tIns="50800" rIns="50800" bIns="50800"/>
          <a:lstStyle>
            <a:lvl1pPr defTabSz="250566">
              <a:defRPr sz="3400">
                <a:solidFill>
                  <a:srgbClr val="000080"/>
                </a:solidFill>
              </a:defRPr>
            </a:lvl1pPr>
          </a:lstStyle>
          <a:p>
            <a:pPr/>
            <a:r>
              <a:t>What Had Ended Previous Downturns?</a:t>
            </a:r>
          </a:p>
        </p:txBody>
      </p:sp>
      <p:sp>
        <p:nvSpPr>
          <p:cNvPr id="549" name="Previous Cycles:…"/>
          <p:cNvSpPr txBox="1"/>
          <p:nvPr>
            <p:ph type="body" sz="half" idx="4294967295"/>
          </p:nvPr>
        </p:nvSpPr>
        <p:spPr>
          <a:xfrm>
            <a:off x="457198" y="1023139"/>
            <a:ext cx="4117830"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Previous Cycles:</a:t>
            </a:r>
          </a:p>
          <a:p>
            <a:pPr lvl="1" marL="685681" indent="-307857" defTabSz="777240">
              <a:spcBef>
                <a:spcPts val="700"/>
              </a:spcBef>
              <a:defRPr sz="2000">
                <a:uFill>
                  <a:solidFill>
                    <a:srgbClr val="000000"/>
                  </a:solidFill>
                </a:uFill>
                <a:latin typeface="Calibri"/>
                <a:ea typeface="Calibri"/>
                <a:cs typeface="Calibri"/>
                <a:sym typeface="Calibri"/>
              </a:defRPr>
            </a:pPr>
            <a:r>
              <a:t>1873—RR investment drops to zero</a:t>
            </a:r>
          </a:p>
          <a:p>
            <a:pPr lvl="1" marL="685681" indent="-307857" defTabSz="777240">
              <a:spcBef>
                <a:spcPts val="700"/>
              </a:spcBef>
              <a:defRPr sz="2000">
                <a:uFill>
                  <a:solidFill>
                    <a:srgbClr val="000000"/>
                  </a:solidFill>
                </a:uFill>
                <a:latin typeface="Calibri"/>
                <a:ea typeface="Calibri"/>
                <a:cs typeface="Calibri"/>
                <a:sym typeface="Calibri"/>
              </a:defRPr>
            </a:pPr>
            <a:r>
              <a:t>1884—RR investment drops to zero</a:t>
            </a:r>
          </a:p>
          <a:p>
            <a:pPr lvl="1" marL="685681" indent="-307857" defTabSz="777240">
              <a:spcBef>
                <a:spcPts val="700"/>
              </a:spcBef>
              <a:defRPr sz="2000">
                <a:uFill>
                  <a:solidFill>
                    <a:srgbClr val="000000"/>
                  </a:solidFill>
                </a:uFill>
                <a:latin typeface="Calibri"/>
                <a:ea typeface="Calibri"/>
                <a:cs typeface="Calibri"/>
                <a:sym typeface="Calibri"/>
              </a:defRPr>
            </a:pPr>
            <a:r>
              <a:t>1893—confidence that gold standard will be kept</a:t>
            </a:r>
          </a:p>
          <a:p>
            <a:pPr lvl="1" marL="685681" indent="-307857" defTabSz="777240">
              <a:spcBef>
                <a:spcPts val="700"/>
              </a:spcBef>
              <a:defRPr sz="2000">
                <a:uFill>
                  <a:solidFill>
                    <a:srgbClr val="000000"/>
                  </a:solidFill>
                </a:uFill>
                <a:latin typeface="Calibri"/>
                <a:ea typeface="Calibri"/>
                <a:cs typeface="Calibri"/>
                <a:sym typeface="Calibri"/>
              </a:defRPr>
            </a:pPr>
            <a:r>
              <a:t>1904—Theodore Roosevelt</a:t>
            </a:r>
          </a:p>
          <a:p>
            <a:pPr lvl="1" marL="685681" indent="-307857" defTabSz="777240">
              <a:spcBef>
                <a:spcPts val="700"/>
              </a:spcBef>
              <a:defRPr sz="2000">
                <a:uFill>
                  <a:solidFill>
                    <a:srgbClr val="000000"/>
                  </a:solidFill>
                </a:uFill>
                <a:latin typeface="Calibri"/>
                <a:ea typeface="Calibri"/>
                <a:cs typeface="Calibri"/>
                <a:sym typeface="Calibri"/>
              </a:defRPr>
            </a:pPr>
            <a:r>
              <a:t>1907—J.P. Morgan constitutes himself a pick-up central bank</a:t>
            </a:r>
          </a:p>
          <a:p>
            <a:pPr lvl="1" marL="685681" indent="-307857" defTabSz="777240">
              <a:spcBef>
                <a:spcPts val="700"/>
              </a:spcBef>
              <a:defRPr sz="2000">
                <a:uFill>
                  <a:solidFill>
                    <a:srgbClr val="000000"/>
                  </a:solidFill>
                </a:uFill>
                <a:latin typeface="Calibri"/>
                <a:ea typeface="Calibri"/>
                <a:cs typeface="Calibri"/>
                <a:sym typeface="Calibri"/>
              </a:defRPr>
            </a:pPr>
            <a:r>
              <a:t>1914—profits from European war demand WWI</a:t>
            </a:r>
          </a:p>
          <a:p>
            <a:pPr lvl="1" marL="685681" indent="-307857" defTabSz="777240">
              <a:spcBef>
                <a:spcPts val="700"/>
              </a:spcBef>
              <a:defRPr sz="2000">
                <a:uFill>
                  <a:solidFill>
                    <a:srgbClr val="000000"/>
                  </a:solidFill>
                </a:uFill>
                <a:latin typeface="Calibri"/>
                <a:ea typeface="Calibri"/>
                <a:cs typeface="Calibri"/>
                <a:sym typeface="Calibri"/>
              </a:defRPr>
            </a:pPr>
            <a:r>
              <a:t>1920—Federal Reserve reverses course</a:t>
            </a:r>
          </a:p>
        </p:txBody>
      </p:sp>
      <p:pic>
        <p:nvPicPr>
          <p:cNvPr id="550" name="Image" descr="Image"/>
          <p:cNvPicPr>
            <a:picLocks noChangeAspect="1"/>
          </p:cNvPicPr>
          <p:nvPr/>
        </p:nvPicPr>
        <p:blipFill>
          <a:blip r:embed="rId2">
            <a:extLst/>
          </a:blip>
          <a:stretch>
            <a:fillRect/>
          </a:stretch>
        </p:blipFill>
        <p:spPr>
          <a:xfrm>
            <a:off x="4575026" y="1023139"/>
            <a:ext cx="4110564" cy="5244065"/>
          </a:xfrm>
          <a:prstGeom prst="rect">
            <a:avLst/>
          </a:prstGeom>
          <a:ln w="12700">
            <a:miter lim="400000"/>
          </a:ln>
        </p:spPr>
      </p:pic>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Interwar Gold Standard"/>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Interwar Gold Standard</a:t>
            </a:r>
          </a:p>
        </p:txBody>
      </p:sp>
      <p:sp>
        <p:nvSpPr>
          <p:cNvPr id="553" name="The interwar gold standard caused, deepened, and definitely did nothing toward curing or ameliorating the Great Depression?…"/>
          <p:cNvSpPr txBox="1"/>
          <p:nvPr>
            <p:ph type="body" idx="4294967295"/>
          </p:nvPr>
        </p:nvSpPr>
        <p:spPr>
          <a:xfrm>
            <a:off x="457199" y="1023139"/>
            <a:ext cx="8228391" cy="5244065"/>
          </a:xfrm>
          <a:prstGeom prst="rect">
            <a:avLst/>
          </a:prstGeom>
        </p:spPr>
        <p:txBody>
          <a:bodyPr lIns="50800" tIns="50800" rIns="50800" bIns="50800" anchor="t"/>
          <a:lstStyle/>
          <a:p>
            <a:pPr marL="307856" indent="-307856" defTabSz="777240">
              <a:spcBef>
                <a:spcPts val="700"/>
              </a:spcBef>
              <a:defRPr sz="2000">
                <a:uFill>
                  <a:solidFill>
                    <a:srgbClr val="000000"/>
                  </a:solidFill>
                </a:uFill>
                <a:latin typeface="Calibri"/>
                <a:ea typeface="Calibri"/>
                <a:cs typeface="Calibri"/>
                <a:sym typeface="Calibri"/>
              </a:defRPr>
            </a:pPr>
            <a:r>
              <a:t>The interwar gold standard caused, deepened, and definitely did nothing toward curing or ameliorating the Great Depression?</a:t>
            </a:r>
          </a:p>
          <a:p>
            <a:pPr marL="307856" indent="-307856" defTabSz="777240">
              <a:spcBef>
                <a:spcPts val="700"/>
              </a:spcBef>
              <a:defRPr sz="2000">
                <a:uFill>
                  <a:solidFill>
                    <a:srgbClr val="000000"/>
                  </a:solidFill>
                </a:uFill>
                <a:latin typeface="Calibri"/>
                <a:ea typeface="Calibri"/>
                <a:cs typeface="Calibri"/>
                <a:sym typeface="Calibri"/>
              </a:defRPr>
            </a:pPr>
            <a:r>
              <a:t>There is nothing worse than attempting to credibly commit to an incredible policy</a:t>
            </a:r>
          </a:p>
          <a:p>
            <a:pPr lvl="1" marL="685681" indent="-307857" defTabSz="777240">
              <a:spcBef>
                <a:spcPts val="700"/>
              </a:spcBef>
              <a:defRPr sz="2000">
                <a:uFill>
                  <a:solidFill>
                    <a:srgbClr val="000000"/>
                  </a:solidFill>
                </a:uFill>
                <a:latin typeface="Calibri"/>
                <a:ea typeface="Calibri"/>
                <a:cs typeface="Calibri"/>
                <a:sym typeface="Calibri"/>
              </a:defRPr>
            </a:pPr>
            <a:r>
              <a:t>The fear that the gold standard would break down caused people to want to hoard cash—to build up their cash holdings. </a:t>
            </a:r>
          </a:p>
          <a:p>
            <a:pPr lvl="1" marL="685681" indent="-307857" defTabSz="777240">
              <a:spcBef>
                <a:spcPts val="700"/>
              </a:spcBef>
              <a:defRPr sz="2000">
                <a:uFill>
                  <a:solidFill>
                    <a:srgbClr val="000000"/>
                  </a:solidFill>
                </a:uFill>
                <a:latin typeface="Calibri"/>
                <a:ea typeface="Calibri"/>
                <a:cs typeface="Calibri"/>
                <a:sym typeface="Calibri"/>
              </a:defRPr>
            </a:pPr>
            <a:r>
              <a:t>The fear that the gold standard would break down caused governments to be extremely unwilling to boost their economies' cash supplies—such boosts might, governments feared, undermine confidence that their country would stay on the gold standard. </a:t>
            </a:r>
          </a:p>
          <a:p>
            <a:pPr marL="307856" indent="-307856" defTabSz="777240">
              <a:spcBef>
                <a:spcPts val="700"/>
              </a:spcBef>
              <a:defRPr sz="2000">
                <a:uFill>
                  <a:solidFill>
                    <a:srgbClr val="000000"/>
                  </a:solidFill>
                </a:uFill>
                <a:latin typeface="Calibri"/>
                <a:ea typeface="Calibri"/>
                <a:cs typeface="Calibri"/>
                <a:sym typeface="Calibri"/>
              </a:defRPr>
            </a:pPr>
            <a:r>
              <a:t>Big depressions happen when the popular demand for cash outstrips the government's supply</a:t>
            </a:r>
          </a:p>
          <a:p>
            <a:pPr marL="307856" indent="-307856" defTabSz="777240">
              <a:spcBef>
                <a:spcPts val="700"/>
              </a:spcBef>
              <a:defRPr sz="2000">
                <a:uFill>
                  <a:solidFill>
                    <a:srgbClr val="000000"/>
                  </a:solidFill>
                </a:uFill>
                <a:latin typeface="Calibri"/>
                <a:ea typeface="Calibri"/>
                <a:cs typeface="Calibri"/>
                <a:sym typeface="Calibri"/>
              </a:defRPr>
            </a:pPr>
            <a:r>
              <a:t>The interwar gold standard was thus a powerful motivator and stage-setter pushing both people and governments into the patterns of behavior that produced the Great Depression</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Crying ‘Fire! Fire!’ in Noah’s Flood…”"/>
          <p:cNvSpPr txBox="1"/>
          <p:nvPr>
            <p:ph type="title" idx="4294967295"/>
          </p:nvPr>
        </p:nvSpPr>
        <p:spPr>
          <a:xfrm>
            <a:off x="457199" y="-2"/>
            <a:ext cx="8228391" cy="1023143"/>
          </a:xfrm>
          <a:prstGeom prst="rect">
            <a:avLst/>
          </a:prstGeom>
        </p:spPr>
        <p:txBody>
          <a:bodyPr lIns="50800" tIns="50800" rIns="50800" bIns="50800"/>
          <a:lstStyle>
            <a:lvl1pPr defTabSz="254673">
              <a:defRPr sz="3400">
                <a:solidFill>
                  <a:srgbClr val="000080"/>
                </a:solidFill>
              </a:defRPr>
            </a:lvl1pPr>
          </a:lstStyle>
          <a:p>
            <a:pPr/>
            <a:r>
              <a:t>“Crying ‘Fire! Fire!’ in Noah’s Flood…”</a:t>
            </a:r>
          </a:p>
        </p:txBody>
      </p:sp>
      <p:sp>
        <p:nvSpPr>
          <p:cNvPr id="556" name="France gold acquisition policy…"/>
          <p:cNvSpPr txBox="1"/>
          <p:nvPr>
            <p:ph type="body" sz="half" idx="4294967295"/>
          </p:nvPr>
        </p:nvSpPr>
        <p:spPr>
          <a:xfrm>
            <a:off x="457198" y="1023139"/>
            <a:ext cx="4117830" cy="5535217"/>
          </a:xfrm>
          <a:prstGeom prst="rect">
            <a:avLst/>
          </a:prstGeom>
        </p:spPr>
        <p:txBody>
          <a:bodyPr lIns="50800" tIns="50800" rIns="50800" bIns="50800" anchor="t"/>
          <a:lstStyle/>
          <a:p>
            <a:pPr marL="340454" indent="-340454" defTabSz="859536">
              <a:spcBef>
                <a:spcPts val="700"/>
              </a:spcBef>
              <a:defRPr sz="2200">
                <a:uFill>
                  <a:solidFill>
                    <a:srgbClr val="000000"/>
                  </a:solidFill>
                </a:uFill>
                <a:latin typeface="Calibri"/>
                <a:ea typeface="Calibri"/>
                <a:cs typeface="Calibri"/>
                <a:sym typeface="Calibri"/>
              </a:defRPr>
            </a:pPr>
            <a:r>
              <a:t>France gold acquisition policy</a:t>
            </a:r>
          </a:p>
          <a:p>
            <a:pPr marL="340454" indent="-340454" defTabSz="859536">
              <a:spcBef>
                <a:spcPts val="700"/>
              </a:spcBef>
              <a:defRPr sz="2200">
                <a:uFill>
                  <a:solidFill>
                    <a:srgbClr val="000000"/>
                  </a:solidFill>
                </a:uFill>
                <a:latin typeface="Calibri"/>
                <a:ea typeface="Calibri"/>
                <a:cs typeface="Calibri"/>
                <a:sym typeface="Calibri"/>
              </a:defRPr>
            </a:pPr>
            <a:r>
              <a:t>American gold acquisition policy</a:t>
            </a:r>
          </a:p>
          <a:p>
            <a:pPr marL="340454" indent="-340454" defTabSz="859536">
              <a:spcBef>
                <a:spcPts val="700"/>
              </a:spcBef>
              <a:defRPr sz="2200">
                <a:uFill>
                  <a:solidFill>
                    <a:srgbClr val="000000"/>
                  </a:solidFill>
                </a:uFill>
                <a:latin typeface="Calibri"/>
                <a:ea typeface="Calibri"/>
                <a:cs typeface="Calibri"/>
                <a:sym typeface="Calibri"/>
              </a:defRPr>
            </a:pPr>
            <a:r>
              <a:t>The weakness of the gold-exchange standard—that people knew the gold standard could and would be abandoned</a:t>
            </a:r>
          </a:p>
          <a:p>
            <a:pPr lvl="1" marL="758283" indent="-340453" defTabSz="859536">
              <a:spcBef>
                <a:spcPts val="700"/>
              </a:spcBef>
              <a:defRPr sz="2200">
                <a:uFill>
                  <a:solidFill>
                    <a:srgbClr val="000000"/>
                  </a:solidFill>
                </a:uFill>
                <a:latin typeface="Calibri"/>
                <a:ea typeface="Calibri"/>
                <a:cs typeface="Calibri"/>
                <a:sym typeface="Calibri"/>
              </a:defRPr>
            </a:pPr>
            <a:r>
              <a:t>Labor-side pressure…</a:t>
            </a:r>
          </a:p>
          <a:p>
            <a:pPr lvl="1" marL="758283" indent="-340453" defTabSz="859536">
              <a:spcBef>
                <a:spcPts val="700"/>
              </a:spcBef>
              <a:defRPr sz="2200">
                <a:uFill>
                  <a:solidFill>
                    <a:srgbClr val="000000"/>
                  </a:solidFill>
                </a:uFill>
                <a:latin typeface="Calibri"/>
                <a:ea typeface="Calibri"/>
                <a:cs typeface="Calibri"/>
                <a:sym typeface="Calibri"/>
              </a:defRPr>
            </a:pPr>
            <a:r>
              <a:t>Nothing worse than an attempt to credibly commit to an incredible policy…</a:t>
            </a:r>
          </a:p>
          <a:p>
            <a:pPr marL="340454" indent="-340454" defTabSz="859536">
              <a:spcBef>
                <a:spcPts val="700"/>
              </a:spcBef>
              <a:defRPr sz="2200">
                <a:uFill>
                  <a:solidFill>
                    <a:srgbClr val="000000"/>
                  </a:solidFill>
                </a:uFill>
                <a:latin typeface="Calibri"/>
                <a:ea typeface="Calibri"/>
                <a:cs typeface="Calibri"/>
                <a:sym typeface="Calibri"/>
              </a:defRPr>
            </a:pPr>
            <a:r>
              <a:t>And then the belief that inflation was always just around the corner…</a:t>
            </a:r>
          </a:p>
        </p:txBody>
      </p:sp>
      <p:pic>
        <p:nvPicPr>
          <p:cNvPr id="557" name="UK_Economy_in_the_1920s___Economics_Help.png" descr="UK_Economy_in_the_1920s___Economics_Help.png"/>
          <p:cNvPicPr>
            <a:picLocks noChangeAspect="1"/>
          </p:cNvPicPr>
          <p:nvPr/>
        </p:nvPicPr>
        <p:blipFill>
          <a:blip r:embed="rId2">
            <a:extLst/>
          </a:blip>
          <a:stretch>
            <a:fillRect/>
          </a:stretch>
        </p:blipFill>
        <p:spPr>
          <a:xfrm>
            <a:off x="4470775" y="1023139"/>
            <a:ext cx="4214815" cy="5535217"/>
          </a:xfrm>
          <a:prstGeom prst="rect">
            <a:avLst/>
          </a:prstGeom>
          <a:ln w="12700">
            <a:miter lim="400000"/>
          </a:ln>
        </p:spPr>
      </p:pic>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9" name="The Role of the Stock Market"/>
          <p:cNvSpPr txBox="1"/>
          <p:nvPr>
            <p:ph type="title" idx="4294967295"/>
          </p:nvPr>
        </p:nvSpPr>
        <p:spPr>
          <a:xfrm>
            <a:off x="457199" y="-2"/>
            <a:ext cx="8228391" cy="1023143"/>
          </a:xfrm>
          <a:prstGeom prst="rect">
            <a:avLst/>
          </a:prstGeom>
        </p:spPr>
        <p:txBody>
          <a:bodyPr lIns="50800" tIns="50800" rIns="50800" bIns="50800"/>
          <a:lstStyle>
            <a:lvl1pPr defTabSz="340935">
              <a:defRPr sz="4600">
                <a:solidFill>
                  <a:srgbClr val="000080"/>
                </a:solidFill>
              </a:defRPr>
            </a:lvl1pPr>
          </a:lstStyle>
          <a:p>
            <a:pPr/>
            <a:r>
              <a:t>The Role of the Stock Market</a:t>
            </a:r>
          </a:p>
        </p:txBody>
      </p:sp>
      <p:sp>
        <p:nvSpPr>
          <p:cNvPr id="560" name="Stock market doubles between the start of 1927 and late 1929…"/>
          <p:cNvSpPr txBox="1"/>
          <p:nvPr>
            <p:ph type="body" sz="half" idx="4294967295"/>
          </p:nvPr>
        </p:nvSpPr>
        <p:spPr>
          <a:xfrm>
            <a:off x="457198" y="1023139"/>
            <a:ext cx="3759563" cy="5244065"/>
          </a:xfrm>
          <a:prstGeom prst="rect">
            <a:avLst/>
          </a:prstGeom>
        </p:spPr>
        <p:txBody>
          <a:bodyPr lIns="50800" tIns="50800" rIns="50800" bIns="50800" anchor="t"/>
          <a:lstStyle/>
          <a:p>
            <a:pPr marL="300613" indent="-300613" defTabSz="758951">
              <a:spcBef>
                <a:spcPts val="700"/>
              </a:spcBef>
              <a:defRPr sz="1900">
                <a:uFill>
                  <a:solidFill>
                    <a:srgbClr val="000000"/>
                  </a:solidFill>
                </a:uFill>
                <a:latin typeface="Calibri"/>
                <a:ea typeface="Calibri"/>
                <a:cs typeface="Calibri"/>
                <a:sym typeface="Calibri"/>
              </a:defRPr>
            </a:pPr>
            <a:r>
              <a:t>Stock market doubles between the start of 1927 and late 1929</a:t>
            </a:r>
          </a:p>
          <a:p>
            <a:pPr marL="300613" indent="-300613" defTabSz="758951">
              <a:spcBef>
                <a:spcPts val="700"/>
              </a:spcBef>
              <a:defRPr sz="1900">
                <a:uFill>
                  <a:solidFill>
                    <a:srgbClr val="000000"/>
                  </a:solidFill>
                </a:uFill>
                <a:latin typeface="Calibri"/>
                <a:ea typeface="Calibri"/>
                <a:cs typeface="Calibri"/>
                <a:sym typeface="Calibri"/>
              </a:defRPr>
            </a:pPr>
            <a:r>
              <a:t>Positive-feedback margin trading</a:t>
            </a:r>
          </a:p>
          <a:p>
            <a:pPr lvl="1" marL="669547" indent="-300612" defTabSz="758951">
              <a:spcBef>
                <a:spcPts val="700"/>
              </a:spcBef>
              <a:defRPr sz="1900">
                <a:uFill>
                  <a:solidFill>
                    <a:srgbClr val="000000"/>
                  </a:solidFill>
                </a:uFill>
                <a:latin typeface="Calibri"/>
                <a:ea typeface="Calibri"/>
                <a:cs typeface="Calibri"/>
                <a:sym typeface="Calibri"/>
              </a:defRPr>
            </a:pPr>
            <a:r>
              <a:t>And a large number of people coming into the market who do not understand what is going on</a:t>
            </a:r>
          </a:p>
          <a:p>
            <a:pPr marL="300613" indent="-300613" defTabSz="758951">
              <a:spcBef>
                <a:spcPts val="700"/>
              </a:spcBef>
              <a:defRPr sz="1900">
                <a:uFill>
                  <a:solidFill>
                    <a:srgbClr val="000000"/>
                  </a:solidFill>
                </a:uFill>
                <a:latin typeface="Calibri"/>
                <a:ea typeface="Calibri"/>
                <a:cs typeface="Calibri"/>
                <a:sym typeface="Calibri"/>
              </a:defRPr>
            </a:pPr>
            <a:r>
              <a:t>Castles in the air</a:t>
            </a:r>
          </a:p>
          <a:p>
            <a:pPr lvl="1" marL="669547" indent="-300612" defTabSz="758951">
              <a:spcBef>
                <a:spcPts val="700"/>
              </a:spcBef>
              <a:defRPr sz="1900">
                <a:uFill>
                  <a:solidFill>
                    <a:srgbClr val="000000"/>
                  </a:solidFill>
                </a:uFill>
                <a:latin typeface="Calibri"/>
                <a:ea typeface="Calibri"/>
                <a:cs typeface="Calibri"/>
                <a:sym typeface="Calibri"/>
              </a:defRPr>
            </a:pPr>
            <a:r>
              <a:t>Prohibition?</a:t>
            </a:r>
          </a:p>
          <a:p>
            <a:pPr lvl="1" marL="669547" indent="-300612" defTabSz="758951">
              <a:spcBef>
                <a:spcPts val="700"/>
              </a:spcBef>
              <a:defRPr sz="1900">
                <a:uFill>
                  <a:solidFill>
                    <a:srgbClr val="000000"/>
                  </a:solidFill>
                </a:uFill>
                <a:latin typeface="Calibri"/>
                <a:ea typeface="Calibri"/>
                <a:cs typeface="Calibri"/>
                <a:sym typeface="Calibri"/>
              </a:defRPr>
            </a:pPr>
            <a:r>
              <a:t>Monetary policy?</a:t>
            </a:r>
          </a:p>
          <a:p>
            <a:pPr lvl="1" marL="669547" indent="-300612" defTabSz="758951">
              <a:spcBef>
                <a:spcPts val="700"/>
              </a:spcBef>
              <a:defRPr sz="1900">
                <a:uFill>
                  <a:solidFill>
                    <a:srgbClr val="000000"/>
                  </a:solidFill>
                </a:uFill>
                <a:latin typeface="Calibri"/>
                <a:ea typeface="Calibri"/>
                <a:cs typeface="Calibri"/>
                <a:sym typeface="Calibri"/>
              </a:defRPr>
            </a:pPr>
            <a:r>
              <a:t>Mass production?</a:t>
            </a:r>
          </a:p>
          <a:p>
            <a:pPr marL="300613" indent="-300613" defTabSz="758951">
              <a:spcBef>
                <a:spcPts val="700"/>
              </a:spcBef>
              <a:defRPr sz="1900">
                <a:uFill>
                  <a:solidFill>
                    <a:srgbClr val="000000"/>
                  </a:solidFill>
                </a:uFill>
                <a:latin typeface="Calibri"/>
                <a:ea typeface="Calibri"/>
                <a:cs typeface="Calibri"/>
                <a:sym typeface="Calibri"/>
              </a:defRPr>
            </a:pPr>
            <a:r>
              <a:t>The expectations shock produced </a:t>
            </a:r>
          </a:p>
        </p:txBody>
      </p:sp>
      <p:pic>
        <p:nvPicPr>
          <p:cNvPr id="561" name="Dow_Jones_Industrial_Average___Value_Investing_Basics.png" descr="Dow_Jones_Industrial_Average___Value_Investing_Basics.png"/>
          <p:cNvPicPr>
            <a:picLocks noChangeAspect="1"/>
          </p:cNvPicPr>
          <p:nvPr/>
        </p:nvPicPr>
        <p:blipFill>
          <a:blip r:embed="rId2">
            <a:extLst/>
          </a:blip>
          <a:stretch>
            <a:fillRect/>
          </a:stretch>
        </p:blipFill>
        <p:spPr>
          <a:xfrm>
            <a:off x="4216760" y="1023139"/>
            <a:ext cx="4468830" cy="5244065"/>
          </a:xfrm>
          <a:prstGeom prst="rect">
            <a:avLst/>
          </a:prstGeom>
          <a:ln w="12700">
            <a:miter lim="400000"/>
          </a:ln>
        </p:spPr>
      </p:pic>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3" name="Why Was the Great Depression so Great?"/>
          <p:cNvSpPr txBox="1"/>
          <p:nvPr>
            <p:ph type="title" idx="4294967295"/>
          </p:nvPr>
        </p:nvSpPr>
        <p:spPr>
          <a:xfrm>
            <a:off x="457199" y="-2"/>
            <a:ext cx="8228391" cy="1023143"/>
          </a:xfrm>
          <a:prstGeom prst="rect">
            <a:avLst/>
          </a:prstGeom>
        </p:spPr>
        <p:txBody>
          <a:bodyPr lIns="50800" tIns="50800" rIns="50800" bIns="50800"/>
          <a:lstStyle>
            <a:lvl1pPr defTabSz="234135">
              <a:defRPr sz="3100">
                <a:solidFill>
                  <a:srgbClr val="000080"/>
                </a:solidFill>
              </a:defRPr>
            </a:lvl1pPr>
          </a:lstStyle>
          <a:p>
            <a:pPr/>
            <a:r>
              <a:t>Why Was the Great Depression so Great?</a:t>
            </a:r>
          </a:p>
        </p:txBody>
      </p:sp>
      <p:sp>
        <p:nvSpPr>
          <p:cNvPr id="564" name="John Maynard Keynes:…"/>
          <p:cNvSpPr txBox="1"/>
          <p:nvPr>
            <p:ph type="body" idx="4294967295"/>
          </p:nvPr>
        </p:nvSpPr>
        <p:spPr>
          <a:xfrm>
            <a:off x="457199" y="1023139"/>
            <a:ext cx="8228391" cy="5244065"/>
          </a:xfrm>
          <a:prstGeom prst="rect">
            <a:avLst/>
          </a:prstGeom>
        </p:spPr>
        <p:txBody>
          <a:bodyPr lIns="50800" tIns="50800" rIns="50800" bIns="50800" anchor="t"/>
          <a:lstStyle/>
          <a:p>
            <a:pPr marL="264395" indent="-264395" defTabSz="667512">
              <a:spcBef>
                <a:spcPts val="600"/>
              </a:spcBef>
              <a:defRPr sz="1700">
                <a:uFill>
                  <a:solidFill>
                    <a:srgbClr val="000000"/>
                  </a:solidFill>
                </a:uFill>
                <a:latin typeface="Calibri"/>
                <a:ea typeface="Calibri"/>
                <a:cs typeface="Calibri"/>
                <a:sym typeface="Calibri"/>
              </a:defRPr>
            </a:pPr>
            <a:r>
              <a:t>John Maynard Keynes:</a:t>
            </a:r>
          </a:p>
          <a:p>
            <a:pPr lvl="1" marL="588879" indent="-264395" defTabSz="667512">
              <a:spcBef>
                <a:spcPts val="600"/>
              </a:spcBef>
              <a:defRPr sz="1700">
                <a:uFill>
                  <a:solidFill>
                    <a:srgbClr val="000000"/>
                  </a:solidFill>
                </a:uFill>
                <a:latin typeface="Calibri"/>
                <a:ea typeface="Calibri"/>
                <a:cs typeface="Calibri"/>
                <a:sym typeface="Calibri"/>
              </a:defRPr>
            </a:pPr>
            <a:r>
              <a:t>“When once the recovery has been started, the manner in which it feeds on itself and cumulates is obvious. But during the downward phase, when both fixed capital and stocks of materials are for the time being redundant and working-capital is being reduced, the schedule of the marginal efficiency of capital may fall so low that it can scarcely be corrected, so as to secure a satisfactory rate of new investment, by any practicable reduction in the rate of interest. </a:t>
            </a:r>
          </a:p>
          <a:p>
            <a:pPr lvl="1" marL="588879" indent="-264395" defTabSz="667512">
              <a:spcBef>
                <a:spcPts val="600"/>
              </a:spcBef>
              <a:defRPr sz="1700">
                <a:uFill>
                  <a:solidFill>
                    <a:srgbClr val="000000"/>
                  </a:solidFill>
                </a:uFill>
                <a:latin typeface="Calibri"/>
                <a:ea typeface="Calibri"/>
                <a:cs typeface="Calibri"/>
                <a:sym typeface="Calibri"/>
              </a:defRPr>
            </a:pPr>
            <a:r>
              <a:t>“Thus with markets organised and influenced as they are at present, the market estimation of the marginal efficiency of capital may suffer such enormously wide fluctuations that it cannot be sufficiently offset by corresponding fluctuations in the rate of interest. Moreover, the corresponding movements in the stock-market may, as we have seen above, depress the propensity to consume just when it is most needed. In conditions of laissez-faire the avoidance of wide fluctuations in employment may, therefore, prove impossible without a far-reaching change in the psychology of investment markets such as there is no reason to expect. </a:t>
            </a:r>
          </a:p>
          <a:p>
            <a:pPr lvl="1" marL="588879" indent="-264395" defTabSz="667512">
              <a:spcBef>
                <a:spcPts val="600"/>
              </a:spcBef>
              <a:defRPr sz="1700">
                <a:uFill>
                  <a:solidFill>
                    <a:srgbClr val="000000"/>
                  </a:solidFill>
                </a:uFill>
                <a:latin typeface="Calibri"/>
                <a:ea typeface="Calibri"/>
                <a:cs typeface="Calibri"/>
                <a:sym typeface="Calibri"/>
              </a:defRPr>
            </a:pPr>
            <a:r>
              <a:t>“I conclude that the duty of ordering the current volume of investment cannot safely be left in private hands….”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39"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4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4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1"/>
                </p:tgtEl>
              </p:cMediaNode>
            </p:audio>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6" name="The Role of the Banking System"/>
          <p:cNvSpPr txBox="1"/>
          <p:nvPr>
            <p:ph type="title" idx="4294967295"/>
          </p:nvPr>
        </p:nvSpPr>
        <p:spPr>
          <a:xfrm>
            <a:off x="457199" y="-2"/>
            <a:ext cx="8228391" cy="1023143"/>
          </a:xfrm>
          <a:prstGeom prst="rect">
            <a:avLst/>
          </a:prstGeom>
        </p:spPr>
        <p:txBody>
          <a:bodyPr lIns="50800" tIns="50800" rIns="50800" bIns="50800"/>
          <a:lstStyle>
            <a:lvl1pPr defTabSz="303965">
              <a:defRPr sz="4100">
                <a:solidFill>
                  <a:srgbClr val="000080"/>
                </a:solidFill>
              </a:defRPr>
            </a:lvl1pPr>
          </a:lstStyle>
          <a:p>
            <a:pPr/>
            <a:r>
              <a:t>The Role of the Banking System</a:t>
            </a:r>
          </a:p>
        </p:txBody>
      </p:sp>
      <p:sp>
        <p:nvSpPr>
          <p:cNvPr id="567" name="In the United States in the 1920s, about 600 banks failed a year—largely small rural banks…"/>
          <p:cNvSpPr txBox="1"/>
          <p:nvPr>
            <p:ph type="body" sz="half" idx="4294967295"/>
          </p:nvPr>
        </p:nvSpPr>
        <p:spPr>
          <a:xfrm>
            <a:off x="457198" y="1023139"/>
            <a:ext cx="3812616" cy="5244065"/>
          </a:xfrm>
          <a:prstGeom prst="rect">
            <a:avLst/>
          </a:prstGeom>
        </p:spPr>
        <p:txBody>
          <a:bodyPr lIns="50800" tIns="50800" rIns="50800" bIns="50800" anchor="t"/>
          <a:lstStyle/>
          <a:p>
            <a:pPr marL="275259" indent="-275259" defTabSz="694944">
              <a:spcBef>
                <a:spcPts val="600"/>
              </a:spcBef>
              <a:defRPr sz="1800">
                <a:uFill>
                  <a:solidFill>
                    <a:srgbClr val="000000"/>
                  </a:solidFill>
                </a:uFill>
                <a:latin typeface="Calibri"/>
                <a:ea typeface="Calibri"/>
                <a:cs typeface="Calibri"/>
                <a:sym typeface="Calibri"/>
              </a:defRPr>
            </a:pPr>
            <a:r>
              <a:t>In the United States in the 1920s, about 600 banks failed a year—largely small rural banks</a:t>
            </a:r>
          </a:p>
          <a:p>
            <a:pPr marL="275259" indent="-275259" defTabSz="694944">
              <a:spcBef>
                <a:spcPts val="600"/>
              </a:spcBef>
              <a:defRPr sz="1800">
                <a:uFill>
                  <a:solidFill>
                    <a:srgbClr val="000000"/>
                  </a:solidFill>
                </a:uFill>
                <a:latin typeface="Calibri"/>
                <a:ea typeface="Calibri"/>
                <a:cs typeface="Calibri"/>
                <a:sym typeface="Calibri"/>
              </a:defRPr>
            </a:pPr>
            <a:r>
              <a:t>But banks set out to make riskier and riskier loans</a:t>
            </a:r>
          </a:p>
          <a:p>
            <a:pPr lvl="1" marL="613080" indent="-275259" defTabSz="694944">
              <a:spcBef>
                <a:spcPts val="600"/>
              </a:spcBef>
              <a:defRPr sz="1800">
                <a:uFill>
                  <a:solidFill>
                    <a:srgbClr val="000000"/>
                  </a:solidFill>
                </a:uFill>
                <a:latin typeface="Calibri"/>
                <a:ea typeface="Calibri"/>
                <a:cs typeface="Calibri"/>
                <a:sym typeface="Calibri"/>
              </a:defRPr>
            </a:pPr>
            <a:r>
              <a:t>Do they count on rescue from the Federal Reserve?</a:t>
            </a:r>
          </a:p>
          <a:p>
            <a:pPr marL="275259" indent="-275259" defTabSz="694944">
              <a:spcBef>
                <a:spcPts val="600"/>
              </a:spcBef>
              <a:defRPr sz="1800">
                <a:uFill>
                  <a:solidFill>
                    <a:srgbClr val="000000"/>
                  </a:solidFill>
                </a:uFill>
                <a:latin typeface="Calibri"/>
                <a:ea typeface="Calibri"/>
                <a:cs typeface="Calibri"/>
                <a:sym typeface="Calibri"/>
              </a:defRPr>
            </a:pPr>
            <a:r>
              <a:t>And when the Great Depression hits, bank failures rise to previously-unimaginable heights</a:t>
            </a:r>
          </a:p>
          <a:p>
            <a:pPr lvl="1" marL="613080" indent="-275259" defTabSz="694944">
              <a:spcBef>
                <a:spcPts val="600"/>
              </a:spcBef>
              <a:defRPr sz="1800">
                <a:uFill>
                  <a:solidFill>
                    <a:srgbClr val="000000"/>
                  </a:solidFill>
                </a:uFill>
                <a:latin typeface="Calibri"/>
                <a:ea typeface="Calibri"/>
                <a:cs typeface="Calibri"/>
                <a:sym typeface="Calibri"/>
              </a:defRPr>
            </a:pPr>
            <a:r>
              <a:t>Is there anything that could do more to boost the demand for or reduce the supply of cash?</a:t>
            </a:r>
          </a:p>
          <a:p>
            <a:pPr lvl="2" marL="950900" indent="-275259" defTabSz="694944">
              <a:spcBef>
                <a:spcPts val="600"/>
              </a:spcBef>
              <a:defRPr sz="1800">
                <a:uFill>
                  <a:solidFill>
                    <a:srgbClr val="000000"/>
                  </a:solidFill>
                </a:uFill>
                <a:latin typeface="Calibri"/>
                <a:ea typeface="Calibri"/>
                <a:cs typeface="Calibri"/>
                <a:sym typeface="Calibri"/>
              </a:defRPr>
            </a:pPr>
            <a:r>
              <a:t>And so call forth a general glut?</a:t>
            </a:r>
          </a:p>
          <a:p>
            <a:pPr marL="275259" indent="-275259" defTabSz="694944">
              <a:spcBef>
                <a:spcPts val="600"/>
              </a:spcBef>
              <a:defRPr sz="1800">
                <a:uFill>
                  <a:solidFill>
                    <a:srgbClr val="000000"/>
                  </a:solidFill>
                </a:uFill>
                <a:latin typeface="Calibri"/>
                <a:ea typeface="Calibri"/>
                <a:cs typeface="Calibri"/>
                <a:sym typeface="Calibri"/>
              </a:defRPr>
            </a:pPr>
            <a:r>
              <a:t>Lenders of “last resort”?</a:t>
            </a:r>
          </a:p>
        </p:txBody>
      </p:sp>
      <p:pic>
        <p:nvPicPr>
          <p:cNvPr id="568" name="bank_failures_in_the_1930s_-_Google_Search.png" descr="bank_failures_in_the_1930s_-_Google_Search.png"/>
          <p:cNvPicPr>
            <a:picLocks noChangeAspect="1"/>
          </p:cNvPicPr>
          <p:nvPr/>
        </p:nvPicPr>
        <p:blipFill>
          <a:blip r:embed="rId2">
            <a:extLst/>
          </a:blip>
          <a:stretch>
            <a:fillRect/>
          </a:stretch>
        </p:blipFill>
        <p:spPr>
          <a:xfrm>
            <a:off x="4269811" y="1023139"/>
            <a:ext cx="4415779" cy="5244065"/>
          </a:xfrm>
          <a:prstGeom prst="rect">
            <a:avLst/>
          </a:prstGeom>
          <a:ln w="12700">
            <a:miter lim="400000"/>
          </a:ln>
        </p:spPr>
      </p:pic>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0" name="The Presumption Before the Great Depression"/>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Presumption Before the Great Depression</a:t>
            </a:r>
          </a:p>
        </p:txBody>
      </p:sp>
      <p:sp>
        <p:nvSpPr>
          <p:cNvPr id="571" name="The presumption before the Great Depression that the government was not responsible for managing and curing the business cycle……"/>
          <p:cNvSpPr txBox="1"/>
          <p:nvPr>
            <p:ph type="body" idx="4294967295"/>
          </p:nvPr>
        </p:nvSpPr>
        <p:spPr>
          <a:xfrm>
            <a:off x="457199" y="1023139"/>
            <a:ext cx="8228391" cy="5244065"/>
          </a:xfrm>
          <a:prstGeom prst="rect">
            <a:avLst/>
          </a:prstGeom>
        </p:spPr>
        <p:txBody>
          <a:bodyPr lIns="50800" tIns="50800" rIns="50800" bIns="50800" anchor="t"/>
          <a:lstStyle/>
          <a:p>
            <a:pPr marL="242663" indent="-242663" defTabSz="612648">
              <a:spcBef>
                <a:spcPts val="500"/>
              </a:spcBef>
              <a:defRPr sz="1600">
                <a:uFill>
                  <a:solidFill>
                    <a:srgbClr val="000000"/>
                  </a:solidFill>
                </a:uFill>
                <a:latin typeface="Calibri"/>
                <a:ea typeface="Calibri"/>
                <a:cs typeface="Calibri"/>
                <a:sym typeface="Calibri"/>
              </a:defRPr>
            </a:pPr>
            <a:r>
              <a:t>The presumption before the Great Depression that the government was not responsible for managing and curing the business cycle…</a:t>
            </a:r>
          </a:p>
          <a:p>
            <a:pPr marL="242663" indent="-242663" defTabSz="612648">
              <a:spcBef>
                <a:spcPts val="500"/>
              </a:spcBef>
              <a:defRPr sz="1600">
                <a:uFill>
                  <a:solidFill>
                    <a:srgbClr val="000000"/>
                  </a:solidFill>
                </a:uFill>
                <a:latin typeface="Calibri"/>
                <a:ea typeface="Calibri"/>
                <a:cs typeface="Calibri"/>
                <a:sym typeface="Calibri"/>
              </a:defRPr>
            </a:pPr>
            <a:r>
              <a:t>Two strands reinforced each other. </a:t>
            </a:r>
          </a:p>
          <a:p>
            <a:pPr lvl="1" marL="540478" indent="-242663" defTabSz="612648">
              <a:spcBef>
                <a:spcPts val="500"/>
              </a:spcBef>
              <a:defRPr sz="1600">
                <a:uFill>
                  <a:solidFill>
                    <a:srgbClr val="000000"/>
                  </a:solidFill>
                </a:uFill>
                <a:latin typeface="Calibri"/>
                <a:ea typeface="Calibri"/>
                <a:cs typeface="Calibri"/>
                <a:sym typeface="Calibri"/>
              </a:defRPr>
            </a:pPr>
            <a:r>
              <a:t>The first was the strength of the idea of </a:t>
            </a:r>
            <a:r>
              <a:rPr i="1"/>
              <a:t>laissez-faire</a:t>
            </a:r>
            <a:r>
              <a:t>: that government (protecting property and enforcing contracts aside) was overwhelmingly a problem and not a solution. As John Maynard Keynes wrote in his essay The End of Laissez-Faire, a powerful drive behind that was: “the corruption and incompetence of eighteenth-century government…. Almost everything which the State did in the eighteenth century in excess of its minimum functions was, or seemed, injurious or unsuccessful. [And] on the other hand, material progress between 1750 and 1850 came from individual initiative…” </a:t>
            </a:r>
          </a:p>
          <a:p>
            <a:pPr lvl="1" marL="540478" indent="-242663" defTabSz="612648">
              <a:spcBef>
                <a:spcPts val="500"/>
              </a:spcBef>
              <a:defRPr sz="1600">
                <a:uFill>
                  <a:solidFill>
                    <a:srgbClr val="000000"/>
                  </a:solidFill>
                </a:uFill>
                <a:latin typeface="Calibri"/>
                <a:ea typeface="Calibri"/>
                <a:cs typeface="Calibri"/>
                <a:sym typeface="Calibri"/>
              </a:defRPr>
            </a:pPr>
            <a:r>
              <a:t>The second was social Darwinism—that, in the words of steelmaster Andrew Carnegie, the second-richest man in America circa 1905 and a man who gave away his entire fortune: “The price we pay for [our civilization]... is, no doubt, great.... The employer of thousands is forced into the strictest economies... [in] the rates paid to labor.... The law of competition... is here; we cannot evade it; no substitutes for it have been found; and while the law may be sometimes hard for the individual, it is best for the race, because it insures the survival of the fittest in every department..." </a:t>
            </a:r>
          </a:p>
          <a:p>
            <a:pPr marL="242663" indent="-242663" defTabSz="612648">
              <a:spcBef>
                <a:spcPts val="500"/>
              </a:spcBef>
              <a:defRPr sz="1600">
                <a:uFill>
                  <a:solidFill>
                    <a:srgbClr val="000000"/>
                  </a:solidFill>
                </a:uFill>
                <a:latin typeface="Calibri"/>
                <a:ea typeface="Calibri"/>
                <a:cs typeface="Calibri"/>
                <a:sym typeface="Calibri"/>
              </a:defRPr>
            </a:pPr>
            <a:r>
              <a:t>The result was a dominant belief—at least among the rich and powerful—that: </a:t>
            </a:r>
          </a:p>
          <a:p>
            <a:pPr lvl="1" marL="540478" indent="-242663" defTabSz="612648">
              <a:spcBef>
                <a:spcPts val="500"/>
              </a:spcBef>
              <a:defRPr sz="1600">
                <a:uFill>
                  <a:solidFill>
                    <a:srgbClr val="000000"/>
                  </a:solidFill>
                </a:uFill>
                <a:latin typeface="Calibri"/>
                <a:ea typeface="Calibri"/>
                <a:cs typeface="Calibri"/>
                <a:sym typeface="Calibri"/>
              </a:defRPr>
            </a:pPr>
            <a:r>
              <a:t>The market giveth, the market taketh away: blessed be the name of the market.</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3" name="The Hoover Administration’s Reaction to the Great Depression"/>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Hoover Administration’s Reaction to the Great Depression</a:t>
            </a:r>
          </a:p>
        </p:txBody>
      </p:sp>
      <p:sp>
        <p:nvSpPr>
          <p:cNvPr id="574" name="The 1929-1933 Hoover administration believed that little could be done.…"/>
          <p:cNvSpPr txBox="1"/>
          <p:nvPr>
            <p:ph type="body" idx="4294967295"/>
          </p:nvPr>
        </p:nvSpPr>
        <p:spPr>
          <a:xfrm>
            <a:off x="457199" y="1023139"/>
            <a:ext cx="8228391" cy="5244065"/>
          </a:xfrm>
          <a:prstGeom prst="rect">
            <a:avLst/>
          </a:prstGeom>
        </p:spPr>
        <p:txBody>
          <a:bodyPr lIns="50800" tIns="50800" rIns="50800" bIns="50800" anchor="t"/>
          <a:lstStyle/>
          <a:p>
            <a:pPr marL="260773" indent="-260773" defTabSz="658368">
              <a:spcBef>
                <a:spcPts val="600"/>
              </a:spcBef>
              <a:defRPr sz="1700">
                <a:uFill>
                  <a:solidFill>
                    <a:srgbClr val="000000"/>
                  </a:solidFill>
                </a:uFill>
                <a:latin typeface="Calibri"/>
                <a:ea typeface="Calibri"/>
                <a:cs typeface="Calibri"/>
                <a:sym typeface="Calibri"/>
              </a:defRPr>
            </a:pPr>
            <a:r>
              <a:t>The 1929-1933 Hoover administration believed that little could be done. </a:t>
            </a:r>
          </a:p>
          <a:p>
            <a:pPr marL="260773" indent="-260773" defTabSz="658368">
              <a:spcBef>
                <a:spcPts val="600"/>
              </a:spcBef>
              <a:defRPr sz="1700">
                <a:uFill>
                  <a:solidFill>
                    <a:srgbClr val="000000"/>
                  </a:solidFill>
                </a:uFill>
                <a:latin typeface="Calibri"/>
                <a:ea typeface="Calibri"/>
                <a:cs typeface="Calibri"/>
                <a:sym typeface="Calibri"/>
              </a:defRPr>
            </a:pPr>
            <a:r>
              <a:t>That the only good things that could be done were to (a) repeatedly state that "prosperity is just around the corner" and (b) try to cut federal government spending and raise taxes in order to restore confidence and scotch the fear of high inflation. </a:t>
            </a:r>
          </a:p>
          <a:p>
            <a:pPr marL="260773" indent="-260773" defTabSz="658368">
              <a:spcBef>
                <a:spcPts val="600"/>
              </a:spcBef>
              <a:defRPr sz="1700">
                <a:uFill>
                  <a:solidFill>
                    <a:srgbClr val="000000"/>
                  </a:solidFill>
                </a:uFill>
                <a:latin typeface="Calibri"/>
                <a:ea typeface="Calibri"/>
                <a:cs typeface="Calibri"/>
                <a:sym typeface="Calibri"/>
              </a:defRPr>
            </a:pPr>
            <a:r>
              <a:t>As economist R.G. Hawtrey wrote, to worry about inflation in the midst of the Great Depression was like "crying 'FIRE! FIRE!' in Noah's Flood..." </a:t>
            </a:r>
          </a:p>
          <a:p>
            <a:pPr marL="260773" indent="-260773" defTabSz="658368">
              <a:spcBef>
                <a:spcPts val="600"/>
              </a:spcBef>
              <a:defRPr sz="1700">
                <a:uFill>
                  <a:solidFill>
                    <a:srgbClr val="000000"/>
                  </a:solidFill>
                </a:uFill>
                <a:latin typeface="Calibri"/>
                <a:ea typeface="Calibri"/>
                <a:cs typeface="Calibri"/>
                <a:sym typeface="Calibri"/>
              </a:defRPr>
            </a:pPr>
            <a:r>
              <a:t>Herbert Hoover himself wrote afterwards about how his administration had been dominated by the "'leave-it-alone liquidationists' headed by Secretary of the Treasury Mellon, [who] felt that government must keep its hands off and let the slump liquidate itself. Mr. Mellon had only one formula:</a:t>
            </a:r>
          </a:p>
          <a:p>
            <a:pPr lvl="1" marL="580812" indent="-260773" defTabSz="658368">
              <a:spcBef>
                <a:spcPts val="600"/>
              </a:spcBef>
              <a:defRPr sz="1700">
                <a:uFill>
                  <a:solidFill>
                    <a:srgbClr val="000000"/>
                  </a:solidFill>
                </a:uFill>
                <a:latin typeface="Calibri"/>
                <a:ea typeface="Calibri"/>
                <a:cs typeface="Calibri"/>
                <a:sym typeface="Calibri"/>
              </a:defRPr>
            </a:pPr>
            <a:r>
              <a:t>'Liquidate labor, liquidate stocks, liquidate the farmers, liquidate real estate'. He held that even panic was not altogether a bad thing. He said: 'It will purge the rottenness out of the system. High costs of living and high living will come down. People will work harder, live a more moral life. Values will be adjusted, and enterprising people will pick up the wrecks from less competent people'…" </a:t>
            </a:r>
          </a:p>
          <a:p>
            <a:pPr marL="260773" indent="-260773" defTabSz="658368">
              <a:spcBef>
                <a:spcPts val="600"/>
              </a:spcBef>
              <a:defRPr sz="1700">
                <a:uFill>
                  <a:solidFill>
                    <a:srgbClr val="000000"/>
                  </a:solidFill>
                </a:uFill>
                <a:latin typeface="Calibri"/>
                <a:ea typeface="Calibri"/>
                <a:cs typeface="Calibri"/>
                <a:sym typeface="Calibri"/>
              </a:defRPr>
            </a:pPr>
            <a:r>
              <a:t>Hoover went on to state that he did not share this view…</a:t>
            </a:r>
          </a:p>
          <a:p>
            <a:pPr marL="260773" indent="-260773" defTabSz="658368">
              <a:spcBef>
                <a:spcPts val="600"/>
              </a:spcBef>
              <a:defRPr sz="1700">
                <a:uFill>
                  <a:solidFill>
                    <a:srgbClr val="000000"/>
                  </a:solidFill>
                </a:uFill>
                <a:latin typeface="Calibri"/>
                <a:ea typeface="Calibri"/>
                <a:cs typeface="Calibri"/>
                <a:sym typeface="Calibri"/>
              </a:defRPr>
            </a:pPr>
            <a:r>
              <a:t>That raises lots of questions about how his administration worked…</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6" name="To Your iClickers"/>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To Your iClickers</a:t>
            </a:r>
          </a:p>
        </p:txBody>
      </p:sp>
      <p:sp>
        <p:nvSpPr>
          <p:cNvPr id="577" name="The largest automobile manufacturer in the world in 1928 was:…"/>
          <p:cNvSpPr txBox="1"/>
          <p:nvPr>
            <p:ph type="body" idx="4294967295"/>
          </p:nvPr>
        </p:nvSpPr>
        <p:spPr>
          <a:xfrm>
            <a:off x="457199" y="1023139"/>
            <a:ext cx="8228391" cy="5244065"/>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j-lt"/>
                <a:ea typeface="+mj-ea"/>
                <a:cs typeface="+mj-cs"/>
                <a:sym typeface="Helvetica"/>
              </a:defRPr>
            </a:pPr>
            <a:r>
              <a:t>The largest automobile manufacturer in the world in 1928 was:</a:t>
            </a:r>
          </a:p>
          <a:p>
            <a:pPr marL="0" indent="0" defTabSz="914400">
              <a:spcBef>
                <a:spcPts val="800"/>
              </a:spcBef>
              <a:buSzTx/>
              <a:buNone/>
              <a:defRPr b="1">
                <a:uFill>
                  <a:solidFill>
                    <a:srgbClr val="000000"/>
                  </a:solidFill>
                </a:uFill>
                <a:latin typeface="+mj-lt"/>
                <a:ea typeface="+mj-ea"/>
                <a:cs typeface="+mj-cs"/>
                <a:sym typeface="Helvetica"/>
              </a:defRPr>
            </a:pPr>
            <a:r>
              <a:t> </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Toyota</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Daimler-Benz</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Peugeot</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Ford</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General Motors</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To Your iClickers…"/>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To Your iClickers…</a:t>
            </a:r>
          </a:p>
        </p:txBody>
      </p:sp>
      <p:sp>
        <p:nvSpPr>
          <p:cNvPr id="580" name="Worldwide, the Great Depression was was:…"/>
          <p:cNvSpPr txBox="1"/>
          <p:nvPr>
            <p:ph type="body" idx="4294967295"/>
          </p:nvPr>
        </p:nvSpPr>
        <p:spPr>
          <a:xfrm>
            <a:off x="457199" y="1023139"/>
            <a:ext cx="8228391" cy="5244065"/>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j-lt"/>
                <a:ea typeface="+mj-ea"/>
                <a:cs typeface="+mj-cs"/>
                <a:sym typeface="Helvetica"/>
              </a:defRPr>
            </a:pPr>
            <a:r>
              <a:t>Worldwide, the Great Depression was was:</a:t>
            </a:r>
          </a:p>
          <a:p>
            <a:pPr marL="0" indent="0" defTabSz="914400">
              <a:spcBef>
                <a:spcPts val="800"/>
              </a:spcBef>
              <a:buSzTx/>
              <a:buNone/>
              <a:defRPr b="1">
                <a:uFill>
                  <a:solidFill>
                    <a:srgbClr val="000000"/>
                  </a:solidFill>
                </a:uFill>
                <a:latin typeface="+mj-lt"/>
                <a:ea typeface="+mj-ea"/>
                <a:cs typeface="+mj-cs"/>
                <a:sym typeface="Helvetica"/>
              </a:defRPr>
            </a:pPr>
            <a:r>
              <a:t> </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equalled by the Cleveland Depression of 1893-6</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smaller than the depression that followed the Crash of 1873</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equalled by the Great Recession of 2008-2020</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In relative terms, by far the largest depression ever</a:t>
            </a:r>
          </a:p>
          <a:p>
            <a:pPr marL="401052" indent="-401052" defTabSz="914400">
              <a:spcBef>
                <a:spcPts val="800"/>
              </a:spcBef>
              <a:buSzPct val="100000"/>
              <a:buAutoNum type="alphaUcPeriod" startAt="1"/>
              <a:defRPr>
                <a:uFill>
                  <a:solidFill>
                    <a:srgbClr val="000000"/>
                  </a:solidFill>
                </a:uFill>
                <a:latin typeface="Calibri"/>
                <a:ea typeface="Calibri"/>
                <a:cs typeface="Calibri"/>
                <a:sym typeface="Calibri"/>
              </a:defRPr>
            </a:pPr>
            <a:r>
              <a:t>None of the above</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Review: New Deals"/>
          <p:cNvSpPr txBox="1"/>
          <p:nvPr>
            <p:ph type="title" idx="4294967295"/>
          </p:nvPr>
        </p:nvSpPr>
        <p:spPr>
          <a:xfrm>
            <a:off x="457199" y="-2"/>
            <a:ext cx="8228391" cy="1023143"/>
          </a:xfrm>
          <a:prstGeom prst="rect">
            <a:avLst/>
          </a:prstGeom>
        </p:spPr>
        <p:txBody>
          <a:bodyPr lIns="50800" tIns="50800" rIns="50800" bIns="50800"/>
          <a:lstStyle>
            <a:lvl1pPr defTabSz="410764"/>
          </a:lstStyle>
          <a:p>
            <a:pPr/>
            <a:r>
              <a:t>Review: New Deals</a:t>
            </a:r>
          </a:p>
        </p:txBody>
      </p:sp>
      <p:sp>
        <p:nvSpPr>
          <p:cNvPr id="583" name="Japan: Takahashi Korekiyo…"/>
          <p:cNvSpPr txBox="1"/>
          <p:nvPr>
            <p:ph type="body" sz="half" idx="4294967295"/>
          </p:nvPr>
        </p:nvSpPr>
        <p:spPr>
          <a:xfrm>
            <a:off x="457198" y="1023139"/>
            <a:ext cx="3933213" cy="5546464"/>
          </a:xfrm>
          <a:prstGeom prst="rect">
            <a:avLst/>
          </a:prstGeom>
        </p:spPr>
        <p:txBody>
          <a:bodyPr lIns="50800" tIns="50800" rIns="50800" bIns="50800" anchor="t"/>
          <a:lstStyle/>
          <a:p>
            <a:pPr marL="347696" indent="-347696" defTabSz="877822">
              <a:spcBef>
                <a:spcPts val="800"/>
              </a:spcBef>
              <a:defRPr sz="2300">
                <a:uFill>
                  <a:solidFill>
                    <a:srgbClr val="000000"/>
                  </a:solidFill>
                </a:uFill>
                <a:latin typeface="Calibri"/>
                <a:ea typeface="Calibri"/>
                <a:cs typeface="Calibri"/>
                <a:sym typeface="Calibri"/>
              </a:defRPr>
            </a:pPr>
            <a:r>
              <a:t>Japan: Takahashi Korekiyo</a:t>
            </a:r>
          </a:p>
          <a:p>
            <a:pPr lvl="1" marL="774417" indent="-347696" defTabSz="877822">
              <a:spcBef>
                <a:spcPts val="800"/>
              </a:spcBef>
              <a:defRPr sz="2300">
                <a:uFill>
                  <a:solidFill>
                    <a:srgbClr val="000000"/>
                  </a:solidFill>
                </a:uFill>
                <a:latin typeface="Calibri"/>
                <a:ea typeface="Calibri"/>
                <a:cs typeface="Calibri"/>
                <a:sym typeface="Calibri"/>
              </a:defRPr>
            </a:pPr>
            <a:r>
              <a:t>moved early to maintain full employment</a:t>
            </a:r>
          </a:p>
          <a:p>
            <a:pPr marL="347696" indent="-347696" defTabSz="877822">
              <a:spcBef>
                <a:spcPts val="800"/>
              </a:spcBef>
              <a:defRPr sz="2300">
                <a:uFill>
                  <a:solidFill>
                    <a:srgbClr val="000000"/>
                  </a:solidFill>
                </a:uFill>
                <a:latin typeface="Calibri"/>
                <a:ea typeface="Calibri"/>
                <a:cs typeface="Calibri"/>
                <a:sym typeface="Calibri"/>
              </a:defRPr>
            </a:pPr>
            <a:r>
              <a:t>Britain: MacDonald-Snowden-Baldwin</a:t>
            </a:r>
          </a:p>
          <a:p>
            <a:pPr lvl="1" marL="774417" indent="-347696" defTabSz="877822">
              <a:spcBef>
                <a:spcPts val="800"/>
              </a:spcBef>
              <a:defRPr sz="2300">
                <a:uFill>
                  <a:solidFill>
                    <a:srgbClr val="000000"/>
                  </a:solidFill>
                </a:uFill>
                <a:latin typeface="Calibri"/>
                <a:ea typeface="Calibri"/>
                <a:cs typeface="Calibri"/>
                <a:sym typeface="Calibri"/>
              </a:defRPr>
            </a:pPr>
            <a:r>
              <a:t>Forced off…</a:t>
            </a:r>
          </a:p>
          <a:p>
            <a:pPr marL="347696" indent="-347696" defTabSz="877822">
              <a:spcBef>
                <a:spcPts val="800"/>
              </a:spcBef>
              <a:defRPr sz="2300">
                <a:uFill>
                  <a:solidFill>
                    <a:srgbClr val="000000"/>
                  </a:solidFill>
                </a:uFill>
                <a:latin typeface="Calibri"/>
                <a:ea typeface="Calibri"/>
                <a:cs typeface="Calibri"/>
                <a:sym typeface="Calibri"/>
              </a:defRPr>
            </a:pPr>
            <a:r>
              <a:t>Germany: Adolf Hitler</a:t>
            </a:r>
          </a:p>
          <a:p>
            <a:pPr lvl="1" marL="774417" indent="-347696" defTabSz="877822">
              <a:spcBef>
                <a:spcPts val="800"/>
              </a:spcBef>
              <a:defRPr sz="2300">
                <a:uFill>
                  <a:solidFill>
                    <a:srgbClr val="000000"/>
                  </a:solidFill>
                </a:uFill>
                <a:latin typeface="Calibri"/>
                <a:ea typeface="Calibri"/>
                <a:cs typeface="Calibri"/>
                <a:sym typeface="Calibri"/>
              </a:defRPr>
            </a:pPr>
            <a:r>
              <a:t>Succeeds Bruening</a:t>
            </a:r>
          </a:p>
          <a:p>
            <a:pPr marL="347696" indent="-347696" defTabSz="877822">
              <a:spcBef>
                <a:spcPts val="800"/>
              </a:spcBef>
              <a:defRPr sz="2300">
                <a:uFill>
                  <a:solidFill>
                    <a:srgbClr val="000000"/>
                  </a:solidFill>
                </a:uFill>
                <a:latin typeface="Calibri"/>
                <a:ea typeface="Calibri"/>
                <a:cs typeface="Calibri"/>
                <a:sym typeface="Calibri"/>
              </a:defRPr>
            </a:pPr>
            <a:r>
              <a:t>America: Franklin Delano Roosevelt</a:t>
            </a:r>
          </a:p>
          <a:p>
            <a:pPr lvl="1" marL="774417" indent="-347696" defTabSz="877822">
              <a:spcBef>
                <a:spcPts val="800"/>
              </a:spcBef>
              <a:defRPr sz="2300">
                <a:uFill>
                  <a:solidFill>
                    <a:srgbClr val="000000"/>
                  </a:solidFill>
                </a:uFill>
                <a:latin typeface="Calibri"/>
                <a:ea typeface="Calibri"/>
                <a:cs typeface="Calibri"/>
                <a:sym typeface="Calibri"/>
              </a:defRPr>
            </a:pPr>
            <a:r>
              <a:t>Succeeds Herbert Hoover</a:t>
            </a:r>
          </a:p>
          <a:p>
            <a:pPr marL="347696" indent="-347696" defTabSz="877822">
              <a:spcBef>
                <a:spcPts val="800"/>
              </a:spcBef>
              <a:defRPr sz="2300">
                <a:uFill>
                  <a:solidFill>
                    <a:srgbClr val="000000"/>
                  </a:solidFill>
                </a:uFill>
                <a:latin typeface="Calibri"/>
                <a:ea typeface="Calibri"/>
                <a:cs typeface="Calibri"/>
                <a:sym typeface="Calibri"/>
              </a:defRPr>
            </a:pPr>
            <a:r>
              <a:t>France: Leon Blum</a:t>
            </a:r>
          </a:p>
        </p:txBody>
      </p:sp>
      <p:pic>
        <p:nvPicPr>
          <p:cNvPr id="584" name="Recovery_in_the_Great_Depression_Does_Not_Begin_Until_You_Abandon_the_Gold_Standard.png" descr="Recovery_in_the_Great_Depression_Does_Not_Begin_Until_You_Abandon_the_Gold_Standard.png"/>
          <p:cNvPicPr>
            <a:picLocks noChangeAspect="1"/>
          </p:cNvPicPr>
          <p:nvPr/>
        </p:nvPicPr>
        <p:blipFill>
          <a:blip r:embed="rId2">
            <a:extLst/>
          </a:blip>
          <a:stretch>
            <a:fillRect/>
          </a:stretch>
        </p:blipFill>
        <p:spPr>
          <a:xfrm>
            <a:off x="4390409" y="1023139"/>
            <a:ext cx="4295181" cy="5546464"/>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 name="Recovery"/>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Recovery</a:t>
            </a:r>
          </a:p>
        </p:txBody>
      </p:sp>
      <p:sp>
        <p:nvSpPr>
          <p:cNvPr id="587" name="Japan recovered the fastest,…"/>
          <p:cNvSpPr txBox="1"/>
          <p:nvPr>
            <p:ph type="body" idx="4294967295"/>
          </p:nvPr>
        </p:nvSpPr>
        <p:spPr>
          <a:xfrm>
            <a:off x="457199" y="1023139"/>
            <a:ext cx="8228391" cy="5244065"/>
          </a:xfrm>
          <a:prstGeom prst="rect">
            <a:avLst/>
          </a:prstGeom>
        </p:spPr>
        <p:txBody>
          <a:bodyPr lIns="50800" tIns="50800" rIns="50800" bIns="50800" anchor="t"/>
          <a:lstStyle/>
          <a:p>
            <a:pPr marL="362184" indent="-362184" defTabSz="914400">
              <a:spcBef>
                <a:spcPts val="800"/>
              </a:spcBef>
              <a:defRPr>
                <a:uFill>
                  <a:solidFill>
                    <a:srgbClr val="000000"/>
                  </a:solidFill>
                </a:uFill>
                <a:latin typeface="Calibri"/>
                <a:ea typeface="Calibri"/>
                <a:cs typeface="Calibri"/>
                <a:sym typeface="Calibri"/>
              </a:defRPr>
            </a:pPr>
            <a:r>
              <a:t>Japan recovered the fastest, </a:t>
            </a:r>
          </a:p>
          <a:p>
            <a:pPr marL="362184" indent="-362184" defTabSz="914400">
              <a:spcBef>
                <a:spcPts val="800"/>
              </a:spcBef>
              <a:defRPr>
                <a:uFill>
                  <a:solidFill>
                    <a:srgbClr val="000000"/>
                  </a:solidFill>
                </a:uFill>
                <a:latin typeface="Calibri"/>
                <a:ea typeface="Calibri"/>
                <a:cs typeface="Calibri"/>
                <a:sym typeface="Calibri"/>
              </a:defRPr>
            </a:pPr>
            <a:r>
              <a:t>Germany second, </a:t>
            </a:r>
          </a:p>
          <a:p>
            <a:pPr marL="362184" indent="-362184" defTabSz="914400">
              <a:spcBef>
                <a:spcPts val="800"/>
              </a:spcBef>
              <a:defRPr>
                <a:uFill>
                  <a:solidFill>
                    <a:srgbClr val="000000"/>
                  </a:solidFill>
                </a:uFill>
                <a:latin typeface="Calibri"/>
                <a:ea typeface="Calibri"/>
                <a:cs typeface="Calibri"/>
                <a:sym typeface="Calibri"/>
              </a:defRPr>
            </a:pPr>
            <a:r>
              <a:t>Britain third, </a:t>
            </a:r>
          </a:p>
          <a:p>
            <a:pPr marL="362184" indent="-362184" defTabSz="914400">
              <a:spcBef>
                <a:spcPts val="800"/>
              </a:spcBef>
              <a:defRPr>
                <a:uFill>
                  <a:solidFill>
                    <a:srgbClr val="000000"/>
                  </a:solidFill>
                </a:uFill>
                <a:latin typeface="Calibri"/>
                <a:ea typeface="Calibri"/>
                <a:cs typeface="Calibri"/>
                <a:sym typeface="Calibri"/>
              </a:defRPr>
            </a:pPr>
            <a:r>
              <a:t>The U.S. fourth, </a:t>
            </a:r>
          </a:p>
          <a:p>
            <a:pPr marL="362184" indent="-362184" defTabSz="914400">
              <a:spcBef>
                <a:spcPts val="800"/>
              </a:spcBef>
              <a:defRPr>
                <a:uFill>
                  <a:solidFill>
                    <a:srgbClr val="000000"/>
                  </a:solidFill>
                </a:uFill>
                <a:latin typeface="Calibri"/>
                <a:ea typeface="Calibri"/>
                <a:cs typeface="Calibri"/>
                <a:sym typeface="Calibri"/>
              </a:defRPr>
            </a:pPr>
            <a:r>
              <a:t>France last. </a:t>
            </a:r>
          </a:p>
          <a:p>
            <a:pPr marL="362184" indent="-362184" defTabSz="914400">
              <a:spcBef>
                <a:spcPts val="800"/>
              </a:spcBef>
              <a:defRPr>
                <a:uFill>
                  <a:solidFill>
                    <a:srgbClr val="000000"/>
                  </a:solidFill>
                </a:uFill>
                <a:latin typeface="Calibri"/>
                <a:ea typeface="Calibri"/>
                <a:cs typeface="Calibri"/>
                <a:sym typeface="Calibri"/>
              </a:defRPr>
            </a:pPr>
            <a:r>
              <a:t>By-and-large, the sooner you abandon the gold standard, expand the money supply, and undertake a "New Deal" to boost government spending, the better…</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9" name="The Polanyian Perplex"/>
          <p:cNvSpPr txBox="1"/>
          <p:nvPr>
            <p:ph type="title" idx="4294967295"/>
          </p:nvPr>
        </p:nvSpPr>
        <p:spPr>
          <a:xfrm>
            <a:off x="457199" y="-2"/>
            <a:ext cx="8228391" cy="1023143"/>
          </a:xfrm>
          <a:prstGeom prst="rect">
            <a:avLst/>
          </a:prstGeom>
        </p:spPr>
        <p:txBody>
          <a:bodyPr lIns="50800" tIns="50800" rIns="50800" bIns="50800"/>
          <a:lstStyle>
            <a:lvl1pPr defTabSz="410764">
              <a:defRPr>
                <a:solidFill>
                  <a:srgbClr val="000080"/>
                </a:solidFill>
              </a:defRPr>
            </a:lvl1pPr>
          </a:lstStyle>
          <a:p>
            <a:pPr/>
            <a:r>
              <a:t>The Polanyian Perplex</a:t>
            </a:r>
          </a:p>
        </p:txBody>
      </p:sp>
      <p:sp>
        <p:nvSpPr>
          <p:cNvPr id="590" name="People believe that the rights they have are broader and deeper than simply property rights, but the market economy disagrees.…"/>
          <p:cNvSpPr txBox="1"/>
          <p:nvPr>
            <p:ph type="body" idx="4294967295"/>
          </p:nvPr>
        </p:nvSpPr>
        <p:spPr>
          <a:xfrm>
            <a:off x="457199" y="1023139"/>
            <a:ext cx="8228391" cy="5244065"/>
          </a:xfrm>
          <a:prstGeom prst="rect">
            <a:avLst/>
          </a:prstGeom>
        </p:spPr>
        <p:txBody>
          <a:bodyPr lIns="50800" tIns="50800" rIns="50800" bIns="50800" anchor="t"/>
          <a:lstStyle/>
          <a:p>
            <a:pPr marL="358563" indent="-358563" defTabSz="905255">
              <a:spcBef>
                <a:spcPts val="800"/>
              </a:spcBef>
              <a:defRPr sz="2300">
                <a:uFill>
                  <a:solidFill>
                    <a:srgbClr val="000000"/>
                  </a:solidFill>
                </a:uFill>
                <a:latin typeface="Calibri"/>
                <a:ea typeface="Calibri"/>
                <a:cs typeface="Calibri"/>
                <a:sym typeface="Calibri"/>
              </a:defRPr>
            </a:pPr>
            <a:r>
              <a:t>People believe that the rights they have are broader and deeper than simply property rights, but the market economy disagrees. </a:t>
            </a:r>
          </a:p>
          <a:p>
            <a:pPr marL="358563" indent="-358563" defTabSz="905255">
              <a:spcBef>
                <a:spcPts val="800"/>
              </a:spcBef>
              <a:defRPr sz="2300">
                <a:uFill>
                  <a:solidFill>
                    <a:srgbClr val="000000"/>
                  </a:solidFill>
                </a:uFill>
                <a:latin typeface="Calibri"/>
                <a:ea typeface="Calibri"/>
                <a:cs typeface="Calibri"/>
                <a:sym typeface="Calibri"/>
              </a:defRPr>
            </a:pPr>
            <a:r>
              <a:t>Thus either governments will find a way to guarantee their populations these extra rights to community stability, general prosperity, and full employment, or society will react somehow against the liberal market-oriented political-economic system.</a:t>
            </a:r>
          </a:p>
          <a:p>
            <a:pPr marL="358563" indent="-358563" defTabSz="905255">
              <a:spcBef>
                <a:spcPts val="800"/>
              </a:spcBef>
              <a:defRPr sz="2300">
                <a:uFill>
                  <a:solidFill>
                    <a:srgbClr val="000000"/>
                  </a:solidFill>
                </a:uFill>
                <a:latin typeface="Calibri"/>
                <a:ea typeface="Calibri"/>
                <a:cs typeface="Calibri"/>
                <a:sym typeface="Calibri"/>
              </a:defRPr>
            </a:pPr>
            <a:r>
              <a:t>“Fictitious commodities”:</a:t>
            </a:r>
          </a:p>
          <a:p>
            <a:pPr lvl="1" marL="798618" indent="-358562" defTabSz="905255">
              <a:spcBef>
                <a:spcPts val="800"/>
              </a:spcBef>
              <a:defRPr sz="2300">
                <a:uFill>
                  <a:solidFill>
                    <a:srgbClr val="000000"/>
                  </a:solidFill>
                </a:uFill>
                <a:latin typeface="Calibri"/>
                <a:ea typeface="Calibri"/>
                <a:cs typeface="Calibri"/>
                <a:sym typeface="Calibri"/>
              </a:defRPr>
            </a:pPr>
            <a:r>
              <a:t>Land</a:t>
            </a:r>
          </a:p>
          <a:p>
            <a:pPr lvl="1" marL="798618" indent="-358562" defTabSz="905255">
              <a:spcBef>
                <a:spcPts val="800"/>
              </a:spcBef>
              <a:defRPr sz="2300">
                <a:uFill>
                  <a:solidFill>
                    <a:srgbClr val="000000"/>
                  </a:solidFill>
                </a:uFill>
                <a:latin typeface="Calibri"/>
                <a:ea typeface="Calibri"/>
                <a:cs typeface="Calibri"/>
                <a:sym typeface="Calibri"/>
              </a:defRPr>
            </a:pPr>
            <a:r>
              <a:t>Labor</a:t>
            </a:r>
          </a:p>
          <a:p>
            <a:pPr lvl="1" marL="798618" indent="-358562" defTabSz="905255">
              <a:spcBef>
                <a:spcPts val="800"/>
              </a:spcBef>
              <a:defRPr sz="2300">
                <a:uFill>
                  <a:solidFill>
                    <a:srgbClr val="000000"/>
                  </a:solidFill>
                </a:uFill>
                <a:latin typeface="Calibri"/>
                <a:ea typeface="Calibri"/>
                <a:cs typeface="Calibri"/>
                <a:sym typeface="Calibri"/>
              </a:defRPr>
            </a:pPr>
            <a:r>
              <a:t>Finance</a:t>
            </a:r>
          </a:p>
          <a:p>
            <a:pPr marL="358563" indent="-358563" defTabSz="905255">
              <a:spcBef>
                <a:spcPts val="800"/>
              </a:spcBef>
              <a:defRPr sz="2300">
                <a:uFill>
                  <a:solidFill>
                    <a:srgbClr val="000000"/>
                  </a:solidFill>
                </a:uFill>
                <a:latin typeface="Calibri"/>
                <a:ea typeface="Calibri"/>
                <a:cs typeface="Calibri"/>
                <a:sym typeface="Calibri"/>
              </a:defRPr>
            </a:pPr>
            <a:r>
              <a:t>Society’s “double movement”</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 name="The Permanent Problem of the Human Race"/>
          <p:cNvSpPr txBox="1"/>
          <p:nvPr>
            <p:ph type="title" idx="4294967295"/>
          </p:nvPr>
        </p:nvSpPr>
        <p:spPr>
          <a:xfrm>
            <a:off x="457199" y="-2"/>
            <a:ext cx="8228391" cy="1023143"/>
          </a:xfrm>
          <a:prstGeom prst="rect">
            <a:avLst/>
          </a:prstGeom>
        </p:spPr>
        <p:txBody>
          <a:bodyPr lIns="50800" tIns="50800" rIns="50800" bIns="50800"/>
          <a:lstStyle>
            <a:lvl1pPr defTabSz="221813">
              <a:defRPr sz="3000">
                <a:solidFill>
                  <a:srgbClr val="000080"/>
                </a:solidFill>
              </a:defRPr>
            </a:lvl1pPr>
          </a:lstStyle>
          <a:p>
            <a:pPr/>
            <a:r>
              <a:t>The Permanent Problem of the Human Race</a:t>
            </a:r>
          </a:p>
        </p:txBody>
      </p:sp>
      <p:sp>
        <p:nvSpPr>
          <p:cNvPr id="593" name="John Maynard Keynes thought that the economic problem would not be the &quot;major problem of the human race&quot;…"/>
          <p:cNvSpPr txBox="1"/>
          <p:nvPr>
            <p:ph type="body" idx="4294967295"/>
          </p:nvPr>
        </p:nvSpPr>
        <p:spPr>
          <a:xfrm>
            <a:off x="457199" y="1023139"/>
            <a:ext cx="8228391" cy="5244065"/>
          </a:xfrm>
          <a:prstGeom prst="rect">
            <a:avLst/>
          </a:prstGeom>
        </p:spPr>
        <p:txBody>
          <a:bodyPr lIns="50800" tIns="50800" rIns="50800" bIns="50800" anchor="t"/>
          <a:lstStyle/>
          <a:p>
            <a:pPr marL="260773" indent="-260773" defTabSz="658368">
              <a:spcBef>
                <a:spcPts val="600"/>
              </a:spcBef>
              <a:defRPr sz="1700">
                <a:uFill>
                  <a:solidFill>
                    <a:srgbClr val="000000"/>
                  </a:solidFill>
                </a:uFill>
                <a:latin typeface="Calibri"/>
                <a:ea typeface="Calibri"/>
                <a:cs typeface="Calibri"/>
                <a:sym typeface="Calibri"/>
              </a:defRPr>
            </a:pPr>
            <a:r>
              <a:t>John Maynard Keynes thought that the economic problem would not be the "major problem of the human race" </a:t>
            </a:r>
          </a:p>
          <a:p>
            <a:pPr marL="260773" indent="-260773" defTabSz="658368">
              <a:spcBef>
                <a:spcPts val="600"/>
              </a:spcBef>
              <a:defRPr sz="1700">
                <a:uFill>
                  <a:solidFill>
                    <a:srgbClr val="000000"/>
                  </a:solidFill>
                </a:uFill>
                <a:latin typeface="Calibri"/>
                <a:ea typeface="Calibri"/>
                <a:cs typeface="Calibri"/>
                <a:sym typeface="Calibri"/>
              </a:defRPr>
            </a:pPr>
            <a:r>
              <a:t>By the end of the twentieth century the human race would be so rich that people would be practically satiated with commodities. </a:t>
            </a:r>
          </a:p>
          <a:p>
            <a:pPr marL="260773" indent="-260773" defTabSz="658368">
              <a:spcBef>
                <a:spcPts val="600"/>
              </a:spcBef>
              <a:defRPr sz="1700">
                <a:uFill>
                  <a:solidFill>
                    <a:srgbClr val="000000"/>
                  </a:solidFill>
                </a:uFill>
                <a:latin typeface="Calibri"/>
                <a:ea typeface="Calibri"/>
                <a:cs typeface="Calibri"/>
                <a:sym typeface="Calibri"/>
              </a:defRPr>
            </a:pPr>
            <a:r>
              <a:t>Thus the "economic problem" of how to economize and be efficient, and allocate scarce means among alternative uses, was not the permanent problem of the human race. </a:t>
            </a:r>
          </a:p>
          <a:p>
            <a:pPr marL="260773" indent="-260773" defTabSz="658368">
              <a:spcBef>
                <a:spcPts val="600"/>
              </a:spcBef>
              <a:defRPr sz="1700">
                <a:uFill>
                  <a:solidFill>
                    <a:srgbClr val="000000"/>
                  </a:solidFill>
                </a:uFill>
                <a:latin typeface="Calibri"/>
                <a:ea typeface="Calibri"/>
                <a:cs typeface="Calibri"/>
                <a:sym typeface="Calibri"/>
              </a:defRPr>
            </a:pPr>
            <a:r>
              <a:t>Instead, "for the first time since his creation man will be faced with his real, his permanent problem-how to use his freedom from pressing economic cares, how to occupy the leisure, which science and compound interest will have won for him, to live wisely and agreeably and well.... It will be those peoples, who can keep alive, and cultivate into a fuller perfection, the art of life itself and do not sell themselves for the means of life, who will be able to enjoy the abundance when it comes..." </a:t>
            </a:r>
          </a:p>
          <a:p>
            <a:pPr marL="260773" indent="-260773" defTabSz="658368">
              <a:spcBef>
                <a:spcPts val="600"/>
              </a:spcBef>
              <a:defRPr sz="1700">
                <a:uFill>
                  <a:solidFill>
                    <a:srgbClr val="000000"/>
                  </a:solidFill>
                </a:uFill>
                <a:latin typeface="Calibri"/>
                <a:ea typeface="Calibri"/>
                <a:cs typeface="Calibri"/>
                <a:sym typeface="Calibri"/>
              </a:defRPr>
            </a:pPr>
            <a:r>
              <a:t>Yet Keynes was not sure that having to confront this problem would be a net plus for humanity: "Will this be a benefit? If one believes at all in the real values of life, the prospect at least opens up the possibility of benefit. Yet I think with dread of the readjustment of the habits and instincts of the ordinary man, bred into him for countless generations, which he may be asked to discard within a few decades..."</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Digression: How to Study"/>
          <p:cNvSpPr txBox="1"/>
          <p:nvPr>
            <p:ph type="title" idx="4294967295"/>
          </p:nvPr>
        </p:nvSpPr>
        <p:spPr>
          <a:xfrm>
            <a:off x="457199" y="-2"/>
            <a:ext cx="8234348" cy="1094175"/>
          </a:xfrm>
          <a:prstGeom prst="rect">
            <a:avLst/>
          </a:prstGeom>
        </p:spPr>
        <p:txBody>
          <a:bodyPr lIns="50800" tIns="50800" rIns="50800" bIns="50800"/>
          <a:lstStyle/>
          <a:p>
            <a:pPr lvl="1" defTabSz="382012">
              <a:defRPr sz="5200"/>
            </a:pPr>
            <a:r>
              <a:t>Digression: How to Study</a:t>
            </a:r>
          </a:p>
        </p:txBody>
      </p:sp>
      <p:sp>
        <p:nvSpPr>
          <p:cNvPr id="596" name="Will I ask you about Jan Christian Smuts? About the prayer (and theology) of the Grigua?…"/>
          <p:cNvSpPr txBox="1"/>
          <p:nvPr>
            <p:ph type="body" idx="4294967295"/>
          </p:nvPr>
        </p:nvSpPr>
        <p:spPr>
          <a:xfrm>
            <a:off x="457199" y="1094170"/>
            <a:ext cx="8234348" cy="5244065"/>
          </a:xfrm>
          <a:prstGeom prst="rect">
            <a:avLst/>
          </a:prstGeom>
        </p:spPr>
        <p:txBody>
          <a:bodyPr lIns="50800" tIns="50800" rIns="50800" bIns="50800" anchor="t"/>
          <a:lstStyle/>
          <a:p>
            <a:pPr marL="0" indent="0" defTabSz="292241">
              <a:spcBef>
                <a:spcPts val="0"/>
              </a:spcBef>
              <a:buSzTx/>
              <a:buNone/>
              <a:defRPr b="1" sz="1400">
                <a:uFill>
                  <a:solidFill>
                    <a:srgbClr val="000000"/>
                  </a:solidFill>
                </a:uFill>
                <a:latin typeface="+mj-lt"/>
                <a:ea typeface="+mj-ea"/>
                <a:cs typeface="+mj-cs"/>
                <a:sym typeface="Helvetica"/>
              </a:defRPr>
            </a:pPr>
            <a:r>
              <a:t>Will I ask you about Jan Christian Smuts? About the prayer (and theology) of the Grigua?</a:t>
            </a:r>
          </a:p>
          <a:p>
            <a:pPr marL="0" indent="0" defTabSz="292241">
              <a:spcBef>
                <a:spcPts val="0"/>
              </a:spcBef>
              <a:buSzTx/>
              <a:buNone/>
              <a:defRPr b="1" sz="1400">
                <a:uFill>
                  <a:solidFill>
                    <a:srgbClr val="000000"/>
                  </a:solidFill>
                </a:uFill>
                <a:latin typeface="+mj-lt"/>
                <a:ea typeface="+mj-ea"/>
                <a:cs typeface="+mj-cs"/>
                <a:sym typeface="Helvetica"/>
              </a:defRPr>
            </a:pPr>
          </a:p>
          <a:p>
            <a:pPr marL="246284" indent="-246284" defTabSz="621791">
              <a:spcBef>
                <a:spcPts val="500"/>
              </a:spcBef>
              <a:defRPr sz="1600">
                <a:uFill>
                  <a:solidFill>
                    <a:srgbClr val="000000"/>
                  </a:solidFill>
                </a:uFill>
                <a:latin typeface="Calibri"/>
                <a:ea typeface="Calibri"/>
                <a:cs typeface="Calibri"/>
                <a:sym typeface="Calibri"/>
              </a:defRPr>
            </a:pPr>
            <a:r>
              <a:t>No…</a:t>
            </a:r>
          </a:p>
          <a:p>
            <a:pPr marL="246284" indent="-246284" defTabSz="621791">
              <a:spcBef>
                <a:spcPts val="500"/>
              </a:spcBef>
              <a:defRPr sz="1600">
                <a:uFill>
                  <a:solidFill>
                    <a:srgbClr val="000000"/>
                  </a:solidFill>
                </a:uFill>
                <a:latin typeface="Calibri"/>
                <a:ea typeface="Calibri"/>
                <a:cs typeface="Calibri"/>
                <a:sym typeface="Calibri"/>
              </a:defRPr>
            </a:pPr>
            <a:r>
              <a:t>Themes and concepts…</a:t>
            </a:r>
          </a:p>
          <a:p>
            <a:pPr lvl="1" marL="548545" indent="-246284" defTabSz="621791">
              <a:spcBef>
                <a:spcPts val="500"/>
              </a:spcBef>
              <a:defRPr sz="1600">
                <a:uFill>
                  <a:solidFill>
                    <a:srgbClr val="000000"/>
                  </a:solidFill>
                </a:uFill>
                <a:latin typeface="Calibri"/>
                <a:ea typeface="Calibri"/>
                <a:cs typeface="Calibri"/>
                <a:sym typeface="Calibri"/>
              </a:defRPr>
            </a:pPr>
            <a:r>
              <a:t>But you need narratives and stories to hang onto them…</a:t>
            </a:r>
          </a:p>
          <a:p>
            <a:pPr lvl="1" marL="548545" indent="-246284" defTabSz="621791">
              <a:spcBef>
                <a:spcPts val="500"/>
              </a:spcBef>
              <a:defRPr sz="1600">
                <a:uFill>
                  <a:solidFill>
                    <a:srgbClr val="000000"/>
                  </a:solidFill>
                </a:uFill>
                <a:latin typeface="Calibri"/>
                <a:ea typeface="Calibri"/>
                <a:cs typeface="Calibri"/>
                <a:sym typeface="Calibri"/>
              </a:defRPr>
            </a:pPr>
            <a:r>
              <a:t>And our brains are very good at deep-sixing useless information</a:t>
            </a:r>
          </a:p>
          <a:p>
            <a:pPr marL="246284" indent="-246284" defTabSz="621791">
              <a:spcBef>
                <a:spcPts val="500"/>
              </a:spcBef>
              <a:defRPr sz="1600">
                <a:uFill>
                  <a:solidFill>
                    <a:srgbClr val="000000"/>
                  </a:solidFill>
                </a:uFill>
                <a:latin typeface="Calibri"/>
                <a:ea typeface="Calibri"/>
                <a:cs typeface="Calibri"/>
                <a:sym typeface="Calibri"/>
              </a:defRPr>
            </a:pPr>
            <a:r>
              <a:t>Andy Matuschak: </a:t>
            </a:r>
            <a:r>
              <a:rPr i="1"/>
              <a:t>Why Books Don’t Work</a:t>
            </a:r>
            <a:r>
              <a:t> &lt;</a:t>
            </a:r>
            <a:r>
              <a:rPr u="sng">
                <a:solidFill>
                  <a:srgbClr val="0000FF"/>
                </a:solidFill>
                <a:uFill>
                  <a:solidFill>
                    <a:srgbClr val="0000FF"/>
                  </a:solidFill>
                </a:uFill>
                <a:hlinkClick r:id="rId2" invalidUrl="" action="" tgtFrame="" tooltip="" history="1" highlightClick="0" endSnd="0"/>
              </a:rPr>
              <a:t>https://andymatuschak.org/books/</a:t>
            </a:r>
            <a:r>
              <a:t>&gt;:</a:t>
            </a:r>
          </a:p>
          <a:p>
            <a:pPr lvl="1" marL="548545" indent="-246284" defTabSz="621791">
              <a:spcBef>
                <a:spcPts val="500"/>
              </a:spcBef>
              <a:defRPr sz="1600">
                <a:uFill>
                  <a:solidFill>
                    <a:srgbClr val="000000"/>
                  </a:solidFill>
                </a:uFill>
                <a:latin typeface="Calibri"/>
                <a:ea typeface="Calibri"/>
                <a:cs typeface="Calibri"/>
                <a:sym typeface="Calibri"/>
              </a:defRPr>
            </a:pPr>
            <a:r>
              <a:t>“Picture some serious non-fiction tomes. </a:t>
            </a:r>
            <a:r>
              <a:rPr i="1"/>
              <a:t>The Selfish Gene</a:t>
            </a:r>
            <a:r>
              <a:t>; </a:t>
            </a:r>
            <a:r>
              <a:rPr i="1"/>
              <a:t>Thinking, Fast and Slow</a:t>
            </a:r>
            <a:r>
              <a:t>; </a:t>
            </a:r>
            <a:r>
              <a:rPr i="1"/>
              <a:t>Guns, Germs, and Steel</a:t>
            </a:r>
            <a:r>
              <a:t>; etc. </a:t>
            </a:r>
          </a:p>
          <a:p>
            <a:pPr lvl="1" marL="548545" indent="-246284" defTabSz="621791">
              <a:spcBef>
                <a:spcPts val="500"/>
              </a:spcBef>
              <a:defRPr sz="1600">
                <a:uFill>
                  <a:solidFill>
                    <a:srgbClr val="000000"/>
                  </a:solidFill>
                </a:uFill>
                <a:latin typeface="Calibri"/>
                <a:ea typeface="Calibri"/>
                <a:cs typeface="Calibri"/>
                <a:sym typeface="Calibri"/>
              </a:defRPr>
            </a:pPr>
            <a:r>
              <a:t>“Have you ever had a book like this—one you’d read—come up in conversation, only to discover that you’d absorbed what amounts to a few sentences? I’ll be honest: it happens to me regularly. Often things go well at first. I’ll feel I can sketch the basic claims, paint the surface; but when someone asks a basic probing question, the edifice instantly collapses. Sometimes it’s a memory issue: I simply can’t recall the relevant details. But just as often, as I grasp about, I’ll realize I had never really understood the idea in question, though I’d certainly thought I understood when I read the book. Indeed, I’ll realize that I had barely noticed how little I’d absorbed until that very moment. I know I’m not alone here…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Present at the Creation"/>
          <p:cNvSpPr txBox="1"/>
          <p:nvPr>
            <p:ph type="title"/>
          </p:nvPr>
        </p:nvSpPr>
        <p:spPr>
          <a:xfrm>
            <a:off x="124795" y="-1"/>
            <a:ext cx="8890001" cy="1261271"/>
          </a:xfrm>
          <a:prstGeom prst="rect">
            <a:avLst/>
          </a:prstGeom>
        </p:spPr>
        <p:txBody>
          <a:bodyPr/>
          <a:lstStyle>
            <a:lvl1pPr defTabSz="345041">
              <a:defRPr sz="4703">
                <a:solidFill>
                  <a:srgbClr val="800000"/>
                </a:solidFill>
                <a:uFillTx/>
                <a:latin typeface="+mj-lt"/>
                <a:ea typeface="+mj-ea"/>
                <a:cs typeface="+mj-cs"/>
                <a:sym typeface="Helvetica"/>
              </a:defRPr>
            </a:lvl1pPr>
          </a:lstStyle>
          <a:p>
            <a:pPr/>
            <a:r>
              <a:t>Outside Images of the U.S.S.R.</a:t>
            </a:r>
          </a:p>
        </p:txBody>
      </p:sp>
      <p:sp>
        <p:nvSpPr>
          <p:cNvPr id="146"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4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4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1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8"/>
                </p:tgtEl>
              </p:cMediaNode>
            </p:audio>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8"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Skipped Topic: Pre-1914 Political Economy: Over in Europe</a:t>
            </a:r>
          </a:p>
        </p:txBody>
      </p:sp>
      <p:sp>
        <p:nvSpPr>
          <p:cNvPr id="599"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34340">
              <a:spcBef>
                <a:spcPts val="1100"/>
              </a:spcBef>
              <a:buSzTx/>
              <a:buNone/>
              <a:defRPr b="1" sz="2200">
                <a:uFill>
                  <a:solidFill>
                    <a:srgbClr val="000000"/>
                  </a:solidFill>
                </a:uFill>
                <a:latin typeface="+mj-lt"/>
                <a:ea typeface="+mj-ea"/>
                <a:cs typeface="+mj-cs"/>
                <a:sym typeface="Helvetica"/>
              </a:defRPr>
            </a:pPr>
            <a:r>
              <a:t>The June Days of 1848 in Paris:</a:t>
            </a:r>
          </a:p>
          <a:p>
            <a:pPr marL="228599" indent="-228599" defTabSz="434340">
              <a:spcBef>
                <a:spcPts val="1100"/>
              </a:spcBef>
              <a:buSzPct val="100000"/>
              <a:defRPr b="1" sz="2200">
                <a:uFill>
                  <a:solidFill>
                    <a:srgbClr val="000000"/>
                  </a:solidFill>
                </a:uFill>
                <a:latin typeface="Times New Roman"/>
                <a:ea typeface="Times New Roman"/>
                <a:cs typeface="Times New Roman"/>
                <a:sym typeface="Times New Roman"/>
              </a:defRPr>
            </a:pPr>
            <a:r>
              <a:t>Tocqueville:</a:t>
            </a:r>
          </a:p>
          <a:p>
            <a:pPr lvl="1" marL="662938"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“The insurrection of June [1848]... class against class... a blind and rude, but powerful, effort on the part of the workmen to escape from the necessities of their condition, which had been depicted to them as one of unlawful oppression…. The closing of the national workshops… occasioned the rising…”</a:t>
            </a:r>
          </a:p>
          <a:p>
            <a:pPr lvl="1" marL="662938"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“Thousands… hastening to our aid from every part of France.... Thanks to the railroads, some had already come from fifty leagues’ distance... every class of society... peasants... shopkeepers... landlords and nobles all mingled together... they rushed into Paris with unequalled ardour: a spectacle as strange and unprecedented in our revolutionary annals.... The insurgents received no reinforcements, whereas we had all France for reserves…”</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1"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French Politics</a:t>
            </a:r>
          </a:p>
        </p:txBody>
      </p:sp>
      <p:sp>
        <p:nvSpPr>
          <p:cNvPr id="602"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269747">
              <a:spcBef>
                <a:spcPts val="700"/>
              </a:spcBef>
              <a:buSzTx/>
              <a:buNone/>
              <a:defRPr b="1" sz="1400">
                <a:uFill>
                  <a:solidFill>
                    <a:srgbClr val="000000"/>
                  </a:solidFill>
                </a:uFill>
                <a:latin typeface="+mj-lt"/>
                <a:ea typeface="+mj-ea"/>
                <a:cs typeface="+mj-cs"/>
                <a:sym typeface="Helvetica"/>
              </a:defRPr>
            </a:pPr>
            <a:r>
              <a:t>Régimes stability is not on the menu:</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the terrorist dictatorship of the Jacobins (the mainspring of popular government… amid revolution it is at once virtue and terror: virtue, without which terror is fatal; terror, without which virtue is impotent…)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corrupt and gerrymandered 5-man executive of the Directory, defended on October 5, 1795 by the “whiff of grapeshot” of Napoleon Bonaparte and Joachim Murat, that managed to generate the first modern hyperinflation, defended itself against a royalist coup plotted by two of its five members (Barthelemy and Carnot) and its most successful general (Pichegru), and was then overthrown by the same Napoleon in 1799.</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dictatorship, with Napoleon Bonaparte as “First Consul”, until 1804.</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an empire, with Napoleon Bonaparte as Emperor of the French, until suppressed by the other European powers in 1815.</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restored Bourbon monarchy, with first Louis XVIII and then Charles X, until 1830.</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an alternative Orleanist monarchy, with King Louis-Philippes as the king-citizen, overthrown in 1848.</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second republic, overthrown by its own president, Napoleon’s nephew Louis Napoleon, which collapsed under pressure of military defeat in 1870.</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socialist commune, in Paris at least.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third republic, which suppressed the commune—but promptly chose a royalist Marshal MacMahon, as president.</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failed attempt by third republic president Marshal MacMahon to replace himself by a King Henry V.</a:t>
            </a:r>
          </a:p>
          <a:p>
            <a:pPr marL="189296" indent="-189296" defTabSz="269747">
              <a:spcBef>
                <a:spcPts val="700"/>
              </a:spcBef>
              <a:buSzPct val="100000"/>
              <a:buAutoNum type="arabicPeriod" startAt="1"/>
              <a:defRPr sz="1400">
                <a:uFill>
                  <a:solidFill>
                    <a:srgbClr val="000000"/>
                  </a:solidFill>
                </a:uFill>
                <a:latin typeface="Times New Roman"/>
                <a:ea typeface="Times New Roman"/>
                <a:cs typeface="Times New Roman"/>
                <a:sym typeface="Times New Roman"/>
              </a:defRPr>
            </a:pPr>
            <a:r>
              <a:t>a failed attempt by the ex-Minister of War Georges Boulanger to seize power for his RRR movement: Revanche, Révision, Restauration (revenge on Germany, revision of the constitution, restoration of the monarchy).</a:t>
            </a: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Left-Wing Normal European Politics I</a:t>
            </a:r>
          </a:p>
        </p:txBody>
      </p:sp>
      <p:sp>
        <p:nvSpPr>
          <p:cNvPr id="605"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Socialist Party of Germany’s Erfurt and Gotha programs seek things like: holidays for elections, two-year legislative terms, the right to bear arms, equal rights for women, the prohibition of spending public funds for religious purposes, free public schools and colleges, free medical care including midwifery, an eight-hour working day, no child labor under 14, a 36-hour minimum weekend, an occupational safety and health administration…</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7"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Left-Wing Normal European Politics II</a:t>
            </a:r>
          </a:p>
        </p:txBody>
      </p:sp>
      <p:sp>
        <p:nvSpPr>
          <p:cNvPr id="608"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also: “By every lawful means to bring about a free state and a socialistic society, to effect the destruction of the iron law of wages by doing away with the system of wage labor.” And they sought: “the transformation of the capitalist private ownership of the means of production—land and soil, pits and mines, raw materials, tools, machines, means of transportation—into social property and the transformation of the production of goods into socialist production carried on by and for society.” And they believed: “This… emancipation… of the entire human race…. But it can only be the work of the working class, because all other classes… have as their common goal the preservation of the foundations of contemporary society.”</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Center and Right-Wing Normal European Politics</a:t>
            </a:r>
          </a:p>
        </p:txBody>
      </p:sp>
      <p:sp>
        <p:nvSpPr>
          <p:cNvPr id="611"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02336">
              <a:spcBef>
                <a:spcPts val="1000"/>
              </a:spcBef>
              <a:buSzTx/>
              <a:buNone/>
              <a:defRPr b="1" sz="2100">
                <a:uFill>
                  <a:solidFill>
                    <a:srgbClr val="000000"/>
                  </a:solidFill>
                </a:uFill>
                <a:latin typeface="+mj-lt"/>
                <a:ea typeface="+mj-ea"/>
                <a:cs typeface="+mj-cs"/>
                <a:sym typeface="Helvetica"/>
              </a:defRPr>
            </a:pPr>
            <a:r>
              <a:t>The touchstone was “fairness”: it was not fair that those who did not work hard and did not play by the rules got lots of good things:</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Those who did not play by the rules could be on either end of the wealth-and-power spectrum: </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Parasitic aristocrats and cruel plutocrats</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Those poor who wanted something for nothing, or got above their station</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A middle-class, social order movement</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Focus voters’ attention on the disruptive utopian aspirations of the left, and electoral coalitions could be preserved…</a:t>
            </a:r>
          </a:p>
          <a:p>
            <a:pPr marL="21175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Preserve as much as possible of old orders of hierarchy in changing times:</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Reform to preserve; change so things could stay the same</a:t>
            </a:r>
          </a:p>
          <a:p>
            <a:pPr lvl="1" marL="547035" indent="-211755" defTabSz="402336">
              <a:spcBef>
                <a:spcPts val="1000"/>
              </a:spcBef>
              <a:buSzPct val="100000"/>
              <a:defRPr sz="2100">
                <a:uFill>
                  <a:solidFill>
                    <a:srgbClr val="000000"/>
                  </a:solidFill>
                </a:uFill>
                <a:latin typeface="Times New Roman"/>
                <a:ea typeface="Times New Roman"/>
                <a:cs typeface="Times New Roman"/>
                <a:sym typeface="Times New Roman"/>
              </a:defRPr>
            </a:pPr>
            <a:r>
              <a:t>Find new reasons why hierarchy is good: social darwinism</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3"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Magnifying Non-Economic Cleavages Had Dangers</a:t>
            </a:r>
          </a:p>
        </p:txBody>
      </p:sp>
      <p:sp>
        <p:nvSpPr>
          <p:cNvPr id="614"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356615">
              <a:spcBef>
                <a:spcPts val="900"/>
              </a:spcBef>
              <a:buSzTx/>
              <a:buNone/>
              <a:defRPr b="1" sz="1800">
                <a:uFill>
                  <a:solidFill>
                    <a:srgbClr val="000000"/>
                  </a:solidFill>
                </a:uFill>
                <a:latin typeface="+mj-lt"/>
                <a:ea typeface="+mj-ea"/>
                <a:cs typeface="+mj-cs"/>
                <a:sym typeface="Helvetica"/>
              </a:defRPr>
            </a:pPr>
            <a:r>
              <a:t>Society under threat not by economic inequality but by social disorder—or aliens—or other nations. Plus:</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right-wing landed and bureaucratic upper class that had, by and large, lost its social role.</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belief by politicians anxious to paper over class divisions that they could be papered over with national or ethnic unity. </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A growing social-darwinist current that struggle was good, and the victors should be rewarded</a:t>
            </a:r>
          </a:p>
          <a:p>
            <a:pPr lvl="1" marL="484872"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Even or especially military struggle by peoples-in-arms, over not what language a province would be administered in but who would live there</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These stored up trouble as 1914 approached. </a:t>
            </a:r>
          </a:p>
          <a:p>
            <a:pPr marL="187691"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In 1919 John Maynard Keynes was to write, bitterly, that he, his peers, and his elders had regarded:</a:t>
            </a:r>
          </a:p>
          <a:p>
            <a:pPr lvl="1" marL="484872" indent="-187691" defTabSz="356615">
              <a:spcBef>
                <a:spcPts val="900"/>
              </a:spcBef>
              <a:buSzPct val="100000"/>
              <a:defRPr sz="1800">
                <a:uFill>
                  <a:solidFill>
                    <a:srgbClr val="000000"/>
                  </a:solidFill>
                </a:uFill>
                <a:latin typeface="Times New Roman"/>
                <a:ea typeface="Times New Roman"/>
                <a:cs typeface="Times New Roman"/>
                <a:sym typeface="Times New Roman"/>
              </a:defRPr>
            </a:pPr>
            <a:r>
              <a:t>“the projects and politics of militarism and imperialism, of racial and cultural rivalries, of monopolies, restrictions, and exclusion, which were to play the serpent to this paradise… [as] little more than the amusements of his daily newspaper…”</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6" name="Skipped Topic: Passing the Baton: From Britain to America"/>
          <p:cNvSpPr txBox="1"/>
          <p:nvPr>
            <p:ph type="title" idx="4294967295"/>
          </p:nvPr>
        </p:nvSpPr>
        <p:spPr>
          <a:xfrm>
            <a:off x="444500" y="-1"/>
            <a:ext cx="8255000" cy="1587503"/>
          </a:xfrm>
          <a:prstGeom prst="rect">
            <a:avLst/>
          </a:prstGeom>
        </p:spPr>
        <p:txBody>
          <a:bodyPr lIns="45718" tIns="45718" rIns="45718" bIns="45718"/>
          <a:lstStyle>
            <a:lvl1pPr defTabSz="239481">
              <a:lnSpc>
                <a:spcPts val="6000"/>
              </a:lnSpc>
              <a:defRPr sz="4171">
                <a:uFill>
                  <a:solidFill>
                    <a:srgbClr val="000000"/>
                  </a:solidFill>
                </a:uFill>
              </a:defRPr>
            </a:lvl1pPr>
          </a:lstStyle>
          <a:p>
            <a:pPr/>
            <a:r>
              <a:t>Skipped Topic: Passing the Baton: From Britain to America</a:t>
            </a:r>
          </a:p>
        </p:txBody>
      </p:sp>
      <p:sp>
        <p:nvSpPr>
          <p:cNvPr id="61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18" name="The Industrial Revolution took place in Britain…"/>
          <p:cNvSpPr txBox="1"/>
          <p:nvPr>
            <p:ph type="body" sz="half" idx="4294967295"/>
          </p:nvPr>
        </p:nvSpPr>
        <p:spPr>
          <a:xfrm>
            <a:off x="444499" y="1587500"/>
            <a:ext cx="4179260" cy="4762500"/>
          </a:xfrm>
          <a:prstGeom prst="rect">
            <a:avLst/>
          </a:prstGeom>
        </p:spPr>
        <p:txBody>
          <a:bodyPr lIns="45718" tIns="45718" rIns="45718" bIns="45718" anchor="t"/>
          <a:lstStyle/>
          <a:p>
            <a:pPr marL="160420" indent="-160420" defTabSz="292606">
              <a:spcBef>
                <a:spcPts val="700"/>
              </a:spcBef>
              <a:buSzPct val="100000"/>
              <a:defRPr sz="1500">
                <a:latin typeface="Helvetica Neue"/>
                <a:ea typeface="Helvetica Neue"/>
                <a:cs typeface="Helvetica Neue"/>
                <a:sym typeface="Helvetica Neue"/>
              </a:defRPr>
            </a:pPr>
            <a:r>
              <a:t>The Industrial Revolution took place in Britain </a:t>
            </a:r>
          </a:p>
          <a:p>
            <a:pPr marL="160420" indent="-160420" defTabSz="292606">
              <a:spcBef>
                <a:spcPts val="700"/>
              </a:spcBef>
              <a:buSzPct val="100000"/>
              <a:defRPr sz="1500">
                <a:latin typeface="Helvetica Neue"/>
                <a:ea typeface="Helvetica Neue"/>
                <a:cs typeface="Helvetica Neue"/>
                <a:sym typeface="Helvetica Neue"/>
              </a:defRPr>
            </a:pPr>
            <a:r>
              <a:t>The standard explanation four or five largely independent strands coming together.:</a:t>
            </a:r>
          </a:p>
          <a:p>
            <a:pPr lvl="1" marL="404261" indent="-160420" defTabSz="292606">
              <a:spcBef>
                <a:spcPts val="700"/>
              </a:spcBef>
              <a:buSzPct val="100000"/>
              <a:defRPr sz="1500">
                <a:latin typeface="Helvetica Neue"/>
                <a:ea typeface="Helvetica Neue"/>
                <a:cs typeface="Helvetica Neue"/>
                <a:sym typeface="Helvetica Neue"/>
              </a:defRPr>
            </a:pPr>
            <a:r>
              <a:t>Limited government, security of property, and freedom of contract</a:t>
            </a:r>
          </a:p>
          <a:p>
            <a:pPr lvl="1" marL="404261" indent="-160420" defTabSz="292606">
              <a:spcBef>
                <a:spcPts val="700"/>
              </a:spcBef>
              <a:buSzPct val="100000"/>
              <a:defRPr sz="1500">
                <a:latin typeface="Helvetica Neue"/>
                <a:ea typeface="Helvetica Neue"/>
                <a:cs typeface="Helvetica Neue"/>
                <a:sym typeface="Helvetica Neue"/>
              </a:defRPr>
            </a:pPr>
            <a:r>
              <a:t>Science and the technological tradition of sustained inquiry</a:t>
            </a:r>
          </a:p>
          <a:p>
            <a:pPr lvl="1" marL="404261" indent="-160420" defTabSz="292606">
              <a:spcBef>
                <a:spcPts val="700"/>
              </a:spcBef>
              <a:buSzPct val="100000"/>
              <a:defRPr sz="1500">
                <a:latin typeface="Helvetica Neue"/>
                <a:ea typeface="Helvetica Neue"/>
                <a:cs typeface="Helvetica Neue"/>
                <a:sym typeface="Helvetica Neue"/>
              </a:defRPr>
            </a:pPr>
            <a:r>
              <a:t>Victory in the wars of the Commercial Revolution era</a:t>
            </a:r>
          </a:p>
          <a:p>
            <a:pPr lvl="1" marL="404261" indent="-160420" defTabSz="292606">
              <a:spcBef>
                <a:spcPts val="700"/>
              </a:spcBef>
              <a:buSzPct val="100000"/>
              <a:defRPr sz="1500">
                <a:latin typeface="Helvetica Neue"/>
                <a:ea typeface="Helvetica Neue"/>
                <a:cs typeface="Helvetica Neue"/>
                <a:sym typeface="Helvetica Neue"/>
              </a:defRPr>
            </a:pPr>
            <a:r>
              <a:t>Machinery making, "tinkering", and "gadgets"—primarily made out of metal. </a:t>
            </a:r>
          </a:p>
          <a:p>
            <a:pPr lvl="1" marL="404261" indent="-160420" defTabSz="292606">
              <a:spcBef>
                <a:spcPts val="700"/>
              </a:spcBef>
              <a:buSzPct val="100000"/>
              <a:defRPr sz="1500">
                <a:latin typeface="Helvetica Neue"/>
                <a:ea typeface="Helvetica Neue"/>
                <a:cs typeface="Helvetica Neue"/>
                <a:sym typeface="Helvetica Neue"/>
              </a:defRPr>
            </a:pPr>
            <a:r>
              <a:t>Coal in Britain—the only thing that made a steam engine potentially profitable.</a:t>
            </a:r>
          </a:p>
          <a:p>
            <a:pPr marL="160420" indent="-160420" defTabSz="292606">
              <a:spcBef>
                <a:spcPts val="700"/>
              </a:spcBef>
              <a:buSzPct val="100000"/>
              <a:defRPr sz="1500">
                <a:latin typeface="Helvetica Neue"/>
                <a:ea typeface="Helvetica Neue"/>
                <a:cs typeface="Helvetica Neue"/>
                <a:sym typeface="Helvetica Neue"/>
              </a:defRPr>
            </a:pPr>
            <a:r>
              <a:t>Plus high elasticity of demand for leading-sector products…</a:t>
            </a:r>
          </a:p>
        </p:txBody>
      </p:sp>
      <p:pic>
        <p:nvPicPr>
          <p:cNvPr id="619"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1" name="iClickers: Why Breaktrhrough?"/>
          <p:cNvSpPr txBox="1"/>
          <p:nvPr>
            <p:ph type="title" idx="4294967295"/>
          </p:nvPr>
        </p:nvSpPr>
        <p:spPr>
          <a:xfrm>
            <a:off x="444500" y="-1"/>
            <a:ext cx="8255000" cy="1587503"/>
          </a:xfrm>
          <a:prstGeom prst="rect">
            <a:avLst/>
          </a:prstGeom>
        </p:spPr>
        <p:txBody>
          <a:bodyPr lIns="45718" tIns="45718" rIns="45718" bIns="45718"/>
          <a:lstStyle>
            <a:lvl1pPr defTabSz="252282">
              <a:lnSpc>
                <a:spcPts val="6300"/>
              </a:lnSpc>
              <a:defRPr sz="4361">
                <a:uFill>
                  <a:solidFill>
                    <a:srgbClr val="000000"/>
                  </a:solidFill>
                </a:uFill>
              </a:defRPr>
            </a:lvl1pPr>
          </a:lstStyle>
          <a:p>
            <a:pPr/>
            <a:r>
              <a:t>iClickers: Why Breaktrhrough?</a:t>
            </a:r>
          </a:p>
        </p:txBody>
      </p:sp>
      <p:sp>
        <p:nvSpPr>
          <p:cNvPr id="622" name="The principal reason that the Industrial Revolution took place in late eighteenth century Britain (rather than in Sung China, or Abbasid Baghdad, or Antonine Dynasty Rome, or during the Hellenistic Age) is:…"/>
          <p:cNvSpPr txBox="1"/>
          <p:nvPr>
            <p:ph type="body" idx="4294967295"/>
          </p:nvPr>
        </p:nvSpPr>
        <p:spPr>
          <a:xfrm>
            <a:off x="444500" y="1587500"/>
            <a:ext cx="8255000" cy="4770986"/>
          </a:xfrm>
          <a:prstGeom prst="rect">
            <a:avLst/>
          </a:prstGeom>
        </p:spPr>
        <p:txBody>
          <a:bodyPr lIns="45718" tIns="45718" rIns="45718" bIns="45718" anchor="t"/>
          <a:lstStyle/>
          <a:p>
            <a:pPr marL="0" indent="0" defTabSz="272628">
              <a:lnSpc>
                <a:spcPts val="3000"/>
              </a:lnSpc>
              <a:spcBef>
                <a:spcPts val="600"/>
              </a:spcBef>
              <a:buSzTx/>
              <a:buNone/>
              <a:defRPr sz="1407">
                <a:uFill>
                  <a:solidFill>
                    <a:srgbClr val="000000"/>
                  </a:solidFill>
                </a:uFill>
                <a:latin typeface="+mj-lt"/>
                <a:ea typeface="+mj-ea"/>
                <a:cs typeface="+mj-cs"/>
                <a:sym typeface="Helvetica"/>
              </a:defRPr>
            </a:pPr>
            <a:r>
              <a:t>The principal reason that the Industrial Revolution took place in late eighteenth century Britain (rather than in Sung China, or Abbasid Baghdad, or Antonine Dynasty Rome, or during the Hellenistic Age) is:</a:t>
            </a:r>
          </a:p>
          <a:p>
            <a:pPr marL="0" indent="0" defTabSz="272628">
              <a:lnSpc>
                <a:spcPts val="3000"/>
              </a:lnSpc>
              <a:spcBef>
                <a:spcPts val="600"/>
              </a:spcBef>
              <a:buSzTx/>
              <a:buNone/>
              <a:defRPr sz="1407">
                <a:uFill>
                  <a:solidFill>
                    <a:srgbClr val="000000"/>
                  </a:solidFill>
                </a:uFill>
                <a:latin typeface="+mj-lt"/>
                <a:ea typeface="+mj-ea"/>
                <a:cs typeface="+mj-cs"/>
                <a:sym typeface="Helvetica"/>
              </a:defRPr>
            </a:pP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human numbers thinking about problems of production</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good means of communication—e.g. printing—for diffusing information about how to solve problems of production</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experience using coal as an energy source</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A lack of the incentive created by high real wages leading to a strong desire to make labor more productive</a:t>
            </a:r>
          </a:p>
          <a:p>
            <a:pPr marL="239147" indent="-239147" defTabSz="272628">
              <a:lnSpc>
                <a:spcPts val="3000"/>
              </a:lnSpc>
              <a:spcBef>
                <a:spcPts val="600"/>
              </a:spcBef>
              <a:buSzPct val="100000"/>
              <a:buAutoNum type="alphaUcPeriod" startAt="1"/>
              <a:defRPr sz="1407">
                <a:uFill>
                  <a:solidFill>
                    <a:srgbClr val="000000"/>
                  </a:solidFill>
                </a:uFill>
                <a:latin typeface="+mj-lt"/>
                <a:ea typeface="+mj-ea"/>
                <a:cs typeface="+mj-cs"/>
                <a:sym typeface="Helvetica"/>
              </a:defRPr>
            </a:pPr>
            <a:r>
              <a:t>None of the above/not enough information</a:t>
            </a:r>
          </a:p>
        </p:txBody>
      </p:sp>
      <p:sp>
        <p:nvSpPr>
          <p:cNvPr id="62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5" name="iClicker: Why Passing the Bat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iClicker: Why Passing the Baton</a:t>
            </a:r>
          </a:p>
        </p:txBody>
      </p:sp>
      <p:sp>
        <p:nvSpPr>
          <p:cNvPr id="626" name="The principal reason that the twentieth century was an American rather than a second British century was:…"/>
          <p:cNvSpPr txBox="1"/>
          <p:nvPr>
            <p:ph type="body" idx="4294967295"/>
          </p:nvPr>
        </p:nvSpPr>
        <p:spPr>
          <a:xfrm>
            <a:off x="444500" y="1587500"/>
            <a:ext cx="8255000" cy="4770986"/>
          </a:xfrm>
          <a:prstGeom prst="rect">
            <a:avLst/>
          </a:prstGeom>
        </p:spPr>
        <p:txBody>
          <a:bodyPr lIns="45718" tIns="45718" rIns="45718" bIns="45718" anchor="t"/>
          <a:lstStyle/>
          <a:p>
            <a:pPr marL="0" indent="0" defTabSz="288904">
              <a:lnSpc>
                <a:spcPts val="3200"/>
              </a:lnSpc>
              <a:spcBef>
                <a:spcPts val="700"/>
              </a:spcBef>
              <a:buSzTx/>
              <a:buNone/>
              <a:defRPr sz="1491">
                <a:uFill>
                  <a:solidFill>
                    <a:srgbClr val="000000"/>
                  </a:solidFill>
                </a:uFill>
                <a:latin typeface="+mj-lt"/>
                <a:ea typeface="+mj-ea"/>
                <a:cs typeface="+mj-cs"/>
                <a:sym typeface="Helvetica"/>
              </a:defRPr>
            </a:pPr>
            <a:r>
              <a:t>The principal reason that the twentieth century was an American rather than a second British century was:</a:t>
            </a:r>
          </a:p>
          <a:p>
            <a:pPr marL="0" indent="0" defTabSz="288904">
              <a:lnSpc>
                <a:spcPts val="3200"/>
              </a:lnSpc>
              <a:spcBef>
                <a:spcPts val="700"/>
              </a:spcBef>
              <a:buSzTx/>
              <a:buNone/>
              <a:defRPr sz="1491">
                <a:uFill>
                  <a:solidFill>
                    <a:srgbClr val="000000"/>
                  </a:solidFill>
                </a:uFill>
                <a:latin typeface="+mj-lt"/>
                <a:ea typeface="+mj-ea"/>
                <a:cs typeface="+mj-cs"/>
                <a:sym typeface="Helvetica"/>
              </a:defRPr>
            </a:pP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aggressive and enthusiastic welcome of immigrants</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focus on broad-based technical education</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The United States’s extraordinary abundance of natural resources driving high real wages and enormous incentives to build machines to manipulate matter</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A U.S. government that took industrial development as a key policy goal, rather than being comfortable with </a:t>
            </a:r>
            <a:r>
              <a:rPr i="1"/>
              <a:t>laissez-faire</a:t>
            </a:r>
          </a:p>
          <a:p>
            <a:pPr marL="253424" indent="-253424" defTabSz="288904">
              <a:lnSpc>
                <a:spcPts val="3200"/>
              </a:lnSpc>
              <a:spcBef>
                <a:spcPts val="700"/>
              </a:spcBef>
              <a:buSzPct val="100000"/>
              <a:buAutoNum type="alphaUcPeriod" startAt="1"/>
              <a:defRPr sz="1491">
                <a:uFill>
                  <a:solidFill>
                    <a:srgbClr val="000000"/>
                  </a:solidFill>
                </a:uFill>
                <a:latin typeface="+mj-lt"/>
                <a:ea typeface="+mj-ea"/>
                <a:cs typeface="+mj-cs"/>
                <a:sym typeface="Helvetica"/>
              </a:defRPr>
            </a:pPr>
            <a:r>
              <a:t>None of the above/not enough information</a:t>
            </a:r>
          </a:p>
        </p:txBody>
      </p:sp>
      <p:sp>
        <p:nvSpPr>
          <p:cNvPr id="62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9" name="British Productivity Growth Accelerat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British Productivity Growth Acceleration</a:t>
            </a:r>
          </a:p>
        </p:txBody>
      </p:sp>
      <p:sp>
        <p:nvSpPr>
          <p:cNvPr id="630"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631"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67264" y="1587500"/>
            <a:ext cx="6573296" cy="4758948"/>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15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15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15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1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5"/>
                </p:tgtEl>
              </p:cMediaNode>
            </p:audio>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3" name="But Even in the First Half of the Nineteenth Century the U.S. Was Outpacing Britain in Growth…"/>
          <p:cNvSpPr txBox="1"/>
          <p:nvPr>
            <p:ph type="title" idx="4294967295"/>
          </p:nvPr>
        </p:nvSpPr>
        <p:spPr>
          <a:xfrm>
            <a:off x="444500" y="-1"/>
            <a:ext cx="8255000" cy="1587503"/>
          </a:xfrm>
          <a:prstGeom prst="rect">
            <a:avLst/>
          </a:prstGeom>
        </p:spPr>
        <p:txBody>
          <a:bodyPr lIns="45718" tIns="45718" rIns="45718" bIns="45718"/>
          <a:lstStyle>
            <a:lvl1pPr defTabSz="157276">
              <a:lnSpc>
                <a:spcPts val="3900"/>
              </a:lnSpc>
              <a:defRPr sz="2752">
                <a:uFill>
                  <a:solidFill>
                    <a:srgbClr val="000000"/>
                  </a:solidFill>
                </a:uFill>
              </a:defRPr>
            </a:lvl1pPr>
          </a:lstStyle>
          <a:p>
            <a:pPr/>
            <a:r>
              <a:t>But Even in the First Half of the Nineteenth Century the U.S. Was Outpacing Britain in Growth…</a:t>
            </a:r>
          </a:p>
        </p:txBody>
      </p:sp>
      <p:sp>
        <p:nvSpPr>
          <p:cNvPr id="634"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35" name="Even in the first half of the nineteenth century—the period in which the British Industrial Revolution made it the wonder of the world—economic growth in the United States was proceeding faster than in Britain.…"/>
          <p:cNvSpPr txBox="1"/>
          <p:nvPr>
            <p:ph type="body" sz="half" idx="4294967295"/>
          </p:nvPr>
        </p:nvSpPr>
        <p:spPr>
          <a:xfrm>
            <a:off x="444499" y="1587500"/>
            <a:ext cx="4179260" cy="4762500"/>
          </a:xfrm>
          <a:prstGeom prst="rect">
            <a:avLst/>
          </a:prstGeom>
        </p:spPr>
        <p:txBody>
          <a:bodyPr lIns="45718" tIns="45718" rIns="45718" bIns="45718" anchor="t"/>
          <a:lstStyle/>
          <a:p>
            <a:pPr marL="157914" indent="-157914" defTabSz="288036">
              <a:spcBef>
                <a:spcPts val="700"/>
              </a:spcBef>
              <a:buSzPct val="100000"/>
              <a:defRPr sz="1500">
                <a:latin typeface="Helvetica Neue"/>
                <a:ea typeface="Helvetica Neue"/>
                <a:cs typeface="Helvetica Neue"/>
                <a:sym typeface="Helvetica Neue"/>
              </a:defRPr>
            </a:pPr>
            <a:r>
              <a:t>Even in the first half of the nineteenth century—the period in which the British Industrial Revolution made it the wonder of the world—economic growth in the United States was proceeding faster than in Britain. </a:t>
            </a:r>
          </a:p>
          <a:p>
            <a:pPr lvl="1" marL="397943" indent="-157914" defTabSz="288036">
              <a:spcBef>
                <a:spcPts val="700"/>
              </a:spcBef>
              <a:buSzPct val="100000"/>
              <a:defRPr sz="1500">
                <a:latin typeface="Helvetica Neue"/>
                <a:ea typeface="Helvetica Neue"/>
                <a:cs typeface="Helvetica Neue"/>
                <a:sym typeface="Helvetica Neue"/>
              </a:defRPr>
            </a:pPr>
            <a:r>
              <a:t>While British real GDP per capita was increasing at less than 0.6 percent per year</a:t>
            </a:r>
          </a:p>
          <a:p>
            <a:pPr lvl="1" marL="397943" indent="-157914" defTabSz="288036">
              <a:spcBef>
                <a:spcPts val="700"/>
              </a:spcBef>
              <a:buSzPct val="100000"/>
              <a:defRPr sz="1500">
                <a:latin typeface="Helvetica Neue"/>
                <a:ea typeface="Helvetica Neue"/>
                <a:cs typeface="Helvetica Neue"/>
                <a:sym typeface="Helvetica Neue"/>
              </a:defRPr>
            </a:pPr>
            <a:r>
              <a:t>American was growing at a hair over one percent per year. </a:t>
            </a:r>
          </a:p>
          <a:p>
            <a:pPr marL="157914" indent="-157914" defTabSz="288036">
              <a:spcBef>
                <a:spcPts val="700"/>
              </a:spcBef>
              <a:buSzPct val="100000"/>
              <a:defRPr sz="1500">
                <a:latin typeface="Helvetica Neue"/>
                <a:ea typeface="Helvetica Neue"/>
                <a:cs typeface="Helvetica Neue"/>
                <a:sym typeface="Helvetica Neue"/>
              </a:defRPr>
            </a:pPr>
            <a:r>
              <a:t>And a significantly larger share of GDP was going to the white working class in the United States, in the north at least:</a:t>
            </a:r>
          </a:p>
          <a:p>
            <a:pPr lvl="1" marL="397943" indent="-157914" defTabSz="288036">
              <a:spcBef>
                <a:spcPts val="700"/>
              </a:spcBef>
              <a:buSzPct val="100000"/>
              <a:defRPr sz="1500">
                <a:latin typeface="Helvetica Neue"/>
                <a:ea typeface="Helvetica Neue"/>
                <a:cs typeface="Helvetica Neue"/>
                <a:sym typeface="Helvetica Neue"/>
              </a:defRPr>
            </a:pPr>
            <a:r>
              <a:t>The extraordinary abundance of land and the possibility of "lighting out for the territory", in the words of American author Mark Twain, gave even workers without property or notably scarce skills substantial economic bargaining power.</a:t>
            </a:r>
          </a:p>
        </p:txBody>
      </p:sp>
      <p:pic>
        <p:nvPicPr>
          <p:cNvPr id="636"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8" name="And Starting in the Late Nineteenth Century"/>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And Starting in the Late Nineteenth Century</a:t>
            </a:r>
          </a:p>
        </p:txBody>
      </p:sp>
      <p:sp>
        <p:nvSpPr>
          <p:cNvPr id="63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40" name="Second Industrial Revolution……"/>
          <p:cNvSpPr txBox="1"/>
          <p:nvPr>
            <p:ph type="body" sz="half" idx="4294967295"/>
          </p:nvPr>
        </p:nvSpPr>
        <p:spPr>
          <a:xfrm>
            <a:off x="444499" y="1587500"/>
            <a:ext cx="4179260" cy="4762500"/>
          </a:xfrm>
          <a:prstGeom prst="rect">
            <a:avLst/>
          </a:prstGeom>
        </p:spPr>
        <p:txBody>
          <a:bodyPr lIns="45718" tIns="45718" rIns="45718" bIns="45718" anchor="t"/>
          <a:lstStyle/>
          <a:p>
            <a:pPr marL="223085" indent="-223085" defTabSz="406908">
              <a:spcBef>
                <a:spcPts val="1000"/>
              </a:spcBef>
              <a:buSzPct val="100000"/>
              <a:defRPr sz="2100">
                <a:latin typeface="Helvetica Neue"/>
                <a:ea typeface="Helvetica Neue"/>
                <a:cs typeface="Helvetica Neue"/>
                <a:sym typeface="Helvetica Neue"/>
              </a:defRPr>
            </a:pPr>
            <a:r>
              <a:t>Second Industrial Revolution…</a:t>
            </a:r>
          </a:p>
          <a:p>
            <a:pPr lvl="1" marL="562174" indent="-223085" defTabSz="406908">
              <a:spcBef>
                <a:spcPts val="1000"/>
              </a:spcBef>
              <a:buSzPct val="100000"/>
              <a:defRPr sz="2100">
                <a:latin typeface="Helvetica Neue"/>
                <a:ea typeface="Helvetica Neue"/>
                <a:cs typeface="Helvetica Neue"/>
                <a:sym typeface="Helvetica Neue"/>
              </a:defRPr>
            </a:pPr>
            <a:r>
              <a:t>Why the U.S. and Germany, and not Britain?</a:t>
            </a:r>
          </a:p>
          <a:p>
            <a:pPr marL="223085" indent="-223085" defTabSz="406908">
              <a:spcBef>
                <a:spcPts val="1000"/>
              </a:spcBef>
              <a:buSzPct val="100000"/>
              <a:defRPr sz="2100">
                <a:latin typeface="Helvetica Neue"/>
                <a:ea typeface="Helvetica Neue"/>
                <a:cs typeface="Helvetica Neue"/>
                <a:sym typeface="Helvetica Neue"/>
              </a:defRPr>
            </a:pPr>
            <a:r>
              <a:t>Immigration and Population</a:t>
            </a:r>
          </a:p>
          <a:p>
            <a:pPr lvl="1" marL="562174" indent="-223085" defTabSz="406908">
              <a:spcBef>
                <a:spcPts val="1000"/>
              </a:spcBef>
              <a:buSzPct val="100000"/>
              <a:defRPr sz="2100">
                <a:latin typeface="Helvetica Neue"/>
                <a:ea typeface="Helvetica Neue"/>
                <a:cs typeface="Helvetica Neue"/>
                <a:sym typeface="Helvetica Neue"/>
              </a:defRPr>
            </a:pPr>
            <a:r>
              <a:t>Was resource scarcity no longer a factor?</a:t>
            </a:r>
          </a:p>
          <a:p>
            <a:pPr lvl="1" marL="562174" indent="-223085" defTabSz="406908">
              <a:spcBef>
                <a:spcPts val="1000"/>
              </a:spcBef>
              <a:buSzPct val="100000"/>
              <a:defRPr sz="2100">
                <a:latin typeface="Helvetica Neue"/>
                <a:ea typeface="Helvetica Neue"/>
                <a:cs typeface="Helvetica Neue"/>
                <a:sym typeface="Helvetica Neue"/>
              </a:defRPr>
            </a:pPr>
            <a:r>
              <a:t>Was the differential in the growth rate h of the stock of useful economic knowledge even greater than the differential in the growth rate g of the efficiency-of-labor?</a:t>
            </a:r>
          </a:p>
        </p:txBody>
      </p:sp>
      <p:pic>
        <p:nvPicPr>
          <p:cNvPr id="641"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623756" y="1587500"/>
            <a:ext cx="4075744" cy="4762500"/>
          </a:xfrm>
          <a:prstGeom prst="rect">
            <a:avLst/>
          </a:prstGeom>
          <a:ln w="12700">
            <a:miter lim="400000"/>
          </a:ln>
        </p:spPr>
      </p:pic>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3" name="Phases of American Growth"/>
          <p:cNvSpPr txBox="1"/>
          <p:nvPr>
            <p:ph type="title" idx="4294967295"/>
          </p:nvPr>
        </p:nvSpPr>
        <p:spPr>
          <a:xfrm>
            <a:off x="444500" y="-1"/>
            <a:ext cx="8255000" cy="1587503"/>
          </a:xfrm>
          <a:prstGeom prst="rect">
            <a:avLst/>
          </a:prstGeom>
        </p:spPr>
        <p:txBody>
          <a:bodyPr lIns="45718" tIns="45718" rIns="45718" bIns="45718"/>
          <a:lstStyle>
            <a:lvl1pPr defTabSz="277793">
              <a:lnSpc>
                <a:spcPts val="6900"/>
              </a:lnSpc>
              <a:defRPr sz="4802">
                <a:uFill>
                  <a:solidFill>
                    <a:srgbClr val="000000"/>
                  </a:solidFill>
                </a:uFill>
              </a:defRPr>
            </a:lvl1pPr>
          </a:lstStyle>
          <a:p>
            <a:pPr/>
            <a:r>
              <a:t>Phases of American Growth</a:t>
            </a:r>
          </a:p>
        </p:txBody>
      </p:sp>
      <p:sp>
        <p:nvSpPr>
          <p:cNvPr id="644"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45" name="1.0% per year in GDP per capita from 1760-1860: resource abundance…"/>
          <p:cNvSpPr txBox="1"/>
          <p:nvPr>
            <p:ph type="body" idx="4294967295"/>
          </p:nvPr>
        </p:nvSpPr>
        <p:spPr>
          <a:xfrm>
            <a:off x="444499" y="1587500"/>
            <a:ext cx="8152222" cy="4762500"/>
          </a:xfrm>
          <a:prstGeom prst="rect">
            <a:avLst/>
          </a:prstGeom>
        </p:spPr>
        <p:txBody>
          <a:bodyPr lIns="45718" tIns="45718" rIns="45718" bIns="45718" anchor="t"/>
          <a:lstStyle/>
          <a:p>
            <a:pPr marL="182980" indent="-182980" defTabSz="333756">
              <a:spcBef>
                <a:spcPts val="800"/>
              </a:spcBef>
              <a:buSzPct val="100000"/>
              <a:defRPr sz="1700">
                <a:latin typeface="Helvetica Neue"/>
                <a:ea typeface="Helvetica Neue"/>
                <a:cs typeface="Helvetica Neue"/>
                <a:sym typeface="Helvetica Neue"/>
              </a:defRPr>
            </a:pPr>
            <a:r>
              <a:t>1.0% per year in GDP per capita from 1760-1860: resource abundance</a:t>
            </a:r>
          </a:p>
          <a:p>
            <a:pPr marL="182980" indent="-182980" defTabSz="333756">
              <a:spcBef>
                <a:spcPts val="800"/>
              </a:spcBef>
              <a:buSzPct val="100000"/>
              <a:defRPr sz="1700">
                <a:latin typeface="Helvetica Neue"/>
                <a:ea typeface="Helvetica Neue"/>
                <a:cs typeface="Helvetica Neue"/>
                <a:sym typeface="Helvetica Neue"/>
              </a:defRPr>
            </a:pPr>
            <a:r>
              <a:t>1.6% per year in GDP per capita from 1860-1929:</a:t>
            </a:r>
          </a:p>
          <a:p>
            <a:pPr lvl="1" marL="461109" indent="-182980" defTabSz="333756">
              <a:spcBef>
                <a:spcPts val="800"/>
              </a:spcBef>
              <a:buSzPct val="100000"/>
              <a:defRPr sz="1700">
                <a:latin typeface="Helvetica Neue"/>
                <a:ea typeface="Helvetica Neue"/>
                <a:cs typeface="Helvetica Neue"/>
                <a:sym typeface="Helvetica Neue"/>
              </a:defRPr>
            </a:pPr>
            <a:r>
              <a:t>“Great traverse”: K/Y ratio up from 2.5 to 4</a:t>
            </a:r>
          </a:p>
          <a:p>
            <a:pPr lvl="1" marL="461109" indent="-182980" defTabSz="333756">
              <a:spcBef>
                <a:spcPts val="800"/>
              </a:spcBef>
              <a:buSzPct val="100000"/>
              <a:defRPr sz="1700">
                <a:latin typeface="Helvetica Neue"/>
                <a:ea typeface="Helvetica Neue"/>
                <a:cs typeface="Helvetica Neue"/>
                <a:sym typeface="Helvetica Neue"/>
              </a:defRPr>
            </a:pPr>
            <a:r>
              <a:t>Half of it an increase in savings rates</a:t>
            </a:r>
          </a:p>
          <a:p>
            <a:pPr lvl="1" marL="461109" indent="-182980" defTabSz="333756">
              <a:spcBef>
                <a:spcPts val="800"/>
              </a:spcBef>
              <a:buSzPct val="100000"/>
              <a:defRPr sz="1700">
                <a:latin typeface="Helvetica Neue"/>
                <a:ea typeface="Helvetica Neue"/>
                <a:cs typeface="Helvetica Neue"/>
                <a:sym typeface="Helvetica Neue"/>
              </a:defRPr>
            </a:pPr>
            <a:r>
              <a:t>Half of it a fall in the price of capital goods</a:t>
            </a:r>
          </a:p>
          <a:p>
            <a:pPr marL="182980" indent="-182980" defTabSz="333756">
              <a:spcBef>
                <a:spcPts val="800"/>
              </a:spcBef>
              <a:buSzPct val="100000"/>
              <a:defRPr sz="1700">
                <a:latin typeface="Helvetica Neue"/>
                <a:ea typeface="Helvetica Neue"/>
                <a:cs typeface="Helvetica Neue"/>
                <a:sym typeface="Helvetica Neue"/>
              </a:defRPr>
            </a:pPr>
            <a:r>
              <a:t>2.5% per year in GDP per capita from 1929-1973</a:t>
            </a:r>
          </a:p>
          <a:p>
            <a:pPr lvl="1" marL="461109" indent="-182980" defTabSz="333756">
              <a:spcBef>
                <a:spcPts val="800"/>
              </a:spcBef>
              <a:buSzPct val="100000"/>
              <a:defRPr sz="1700">
                <a:latin typeface="Helvetica Neue"/>
                <a:ea typeface="Helvetica Neue"/>
                <a:cs typeface="Helvetica Neue"/>
                <a:sym typeface="Helvetica Neue"/>
              </a:defRPr>
            </a:pPr>
            <a:r>
              <a:t>“Fordism”</a:t>
            </a:r>
          </a:p>
          <a:p>
            <a:pPr lvl="1" marL="461109" indent="-182980" defTabSz="333756">
              <a:spcBef>
                <a:spcPts val="800"/>
              </a:spcBef>
              <a:buSzPct val="100000"/>
              <a:defRPr sz="1700">
                <a:latin typeface="Helvetica Neue"/>
                <a:ea typeface="Helvetica Neue"/>
                <a:cs typeface="Helvetica Neue"/>
                <a:sym typeface="Helvetica Neue"/>
              </a:defRPr>
            </a:pPr>
            <a:r>
              <a:t>Expected further acceleration: it did not happen</a:t>
            </a:r>
          </a:p>
          <a:p>
            <a:pPr marL="182980" indent="-182980" defTabSz="333756">
              <a:spcBef>
                <a:spcPts val="800"/>
              </a:spcBef>
              <a:buSzPct val="100000"/>
              <a:defRPr sz="1700">
                <a:latin typeface="Helvetica Neue"/>
                <a:ea typeface="Helvetica Neue"/>
                <a:cs typeface="Helvetica Neue"/>
                <a:sym typeface="Helvetica Neue"/>
              </a:defRPr>
            </a:pPr>
            <a:r>
              <a:t>Post-1973</a:t>
            </a:r>
          </a:p>
          <a:p>
            <a:pPr lvl="1" marL="461109" indent="-182980" defTabSz="333756">
              <a:spcBef>
                <a:spcPts val="800"/>
              </a:spcBef>
              <a:buSzPct val="100000"/>
              <a:defRPr sz="1700">
                <a:latin typeface="Helvetica Neue"/>
                <a:ea typeface="Helvetica Neue"/>
                <a:cs typeface="Helvetica Neue"/>
                <a:sym typeface="Helvetica Neue"/>
              </a:defRPr>
            </a:pPr>
            <a:r>
              <a:t>Productivity slowdown 1973-1995 (environment, oil, baby boom, feminism)</a:t>
            </a:r>
          </a:p>
          <a:p>
            <a:pPr lvl="1" marL="461109" indent="-182980" defTabSz="333756">
              <a:spcBef>
                <a:spcPts val="800"/>
              </a:spcBef>
              <a:buSzPct val="100000"/>
              <a:defRPr sz="1700">
                <a:latin typeface="Helvetica Neue"/>
                <a:ea typeface="Helvetica Neue"/>
                <a:cs typeface="Helvetica Neue"/>
                <a:sym typeface="Helvetica Neue"/>
              </a:defRPr>
            </a:pPr>
            <a:r>
              <a:t>“New economy” 1995-2006</a:t>
            </a:r>
          </a:p>
          <a:p>
            <a:pPr lvl="1" marL="461109" indent="-182980" defTabSz="333756">
              <a:spcBef>
                <a:spcPts val="800"/>
              </a:spcBef>
              <a:buSzPct val="100000"/>
              <a:defRPr sz="1700">
                <a:latin typeface="Helvetica Neue"/>
                <a:ea typeface="Helvetica Neue"/>
                <a:cs typeface="Helvetica Neue"/>
                <a:sym typeface="Helvetica Neue"/>
              </a:defRPr>
            </a:pPr>
            <a:r>
              <a:t>Post-2006 collapse of growth</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7" name="American Productivity Growth Accelerat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American Productivity Growth Acceleration</a:t>
            </a:r>
          </a:p>
        </p:txBody>
      </p:sp>
      <p:sp>
        <p:nvSpPr>
          <p:cNvPr id="648"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649"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1427409" y="1587500"/>
            <a:ext cx="6380305" cy="4815903"/>
          </a:xfrm>
          <a:prstGeom prst="rect">
            <a:avLst/>
          </a:prstGeom>
          <a:ln w="12700">
            <a:miter lim="400000"/>
          </a:ln>
        </p:spPr>
      </p:pic>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1" name="Early Nineteenth Century: Westward Expansion"/>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Early Nineteenth Century: Westward Expansion</a:t>
            </a:r>
          </a:p>
        </p:txBody>
      </p:sp>
      <p:sp>
        <p:nvSpPr>
          <p:cNvPr id="65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53" name="Westward expansion…"/>
          <p:cNvSpPr txBox="1"/>
          <p:nvPr>
            <p:ph type="body" sz="half" idx="4294967295"/>
          </p:nvPr>
        </p:nvSpPr>
        <p:spPr>
          <a:xfrm>
            <a:off x="444500" y="1587500"/>
            <a:ext cx="3810000" cy="4762500"/>
          </a:xfrm>
          <a:prstGeom prst="rect">
            <a:avLst/>
          </a:prstGeom>
        </p:spPr>
        <p:txBody>
          <a:bodyPr lIns="45718" tIns="45718" rIns="45718" bIns="45718" anchor="t"/>
          <a:lstStyle/>
          <a:p>
            <a:pPr marL="208045" indent="-208045" defTabSz="379474">
              <a:spcBef>
                <a:spcPts val="900"/>
              </a:spcBef>
              <a:buSzPct val="100000"/>
              <a:defRPr sz="1900">
                <a:latin typeface="Helvetica Neue"/>
                <a:ea typeface="Helvetica Neue"/>
                <a:cs typeface="Helvetica Neue"/>
                <a:sym typeface="Helvetica Neue"/>
              </a:defRPr>
            </a:pPr>
            <a:r>
              <a:t>Westward expansion</a:t>
            </a:r>
          </a:p>
          <a:p>
            <a:pPr marL="208045" indent="-208045" defTabSz="379474">
              <a:spcBef>
                <a:spcPts val="900"/>
              </a:spcBef>
              <a:buSzPct val="100000"/>
              <a:defRPr sz="1900">
                <a:latin typeface="Helvetica Neue"/>
                <a:ea typeface="Helvetica Neue"/>
                <a:cs typeface="Helvetica Neue"/>
                <a:sym typeface="Helvetica Neue"/>
              </a:defRPr>
            </a:pPr>
            <a:r>
              <a:t>The “American System”</a:t>
            </a:r>
          </a:p>
          <a:p>
            <a:pPr lvl="1" marL="524275" indent="-208045" defTabSz="379474">
              <a:spcBef>
                <a:spcPts val="900"/>
              </a:spcBef>
              <a:buSzPct val="100000"/>
              <a:defRPr sz="1900">
                <a:latin typeface="Helvetica Neue"/>
                <a:ea typeface="Helvetica Neue"/>
                <a:cs typeface="Helvetica Neue"/>
                <a:sym typeface="Helvetica Neue"/>
              </a:defRPr>
            </a:pPr>
            <a:r>
              <a:t>Abundant natural resources</a:t>
            </a:r>
          </a:p>
          <a:p>
            <a:pPr lvl="1" marL="524275" indent="-208045" defTabSz="379474">
              <a:spcBef>
                <a:spcPts val="900"/>
              </a:spcBef>
              <a:buSzPct val="100000"/>
              <a:defRPr sz="1900">
                <a:latin typeface="Helvetica Neue"/>
                <a:ea typeface="Helvetica Neue"/>
                <a:cs typeface="Helvetica Neue"/>
                <a:sym typeface="Helvetica Neue"/>
              </a:defRPr>
            </a:pPr>
            <a:r>
              <a:t>Very high real wages</a:t>
            </a:r>
          </a:p>
          <a:p>
            <a:pPr lvl="1" marL="524275" indent="-208045" defTabSz="379474">
              <a:spcBef>
                <a:spcPts val="900"/>
              </a:spcBef>
              <a:buSzPct val="100000"/>
              <a:defRPr sz="1900">
                <a:latin typeface="Helvetica Neue"/>
                <a:ea typeface="Helvetica Neue"/>
                <a:cs typeface="Helvetica Neue"/>
                <a:sym typeface="Helvetica Neue"/>
              </a:defRPr>
            </a:pPr>
            <a:r>
              <a:t>Focus on raising labor productivity</a:t>
            </a:r>
          </a:p>
          <a:p>
            <a:pPr lvl="2" marL="840505" indent="-208046" defTabSz="379474">
              <a:spcBef>
                <a:spcPts val="900"/>
              </a:spcBef>
              <a:buSzPct val="100000"/>
              <a:defRPr sz="1900">
                <a:latin typeface="Helvetica Neue"/>
                <a:ea typeface="Helvetica Neue"/>
                <a:cs typeface="Helvetica Neue"/>
                <a:sym typeface="Helvetica Neue"/>
              </a:defRPr>
            </a:pPr>
            <a:r>
              <a:t>Hence fast efficiency-of-labor growth</a:t>
            </a:r>
          </a:p>
          <a:p>
            <a:pPr lvl="2" marL="840505" indent="-208046" defTabSz="379474">
              <a:spcBef>
                <a:spcPts val="900"/>
              </a:spcBef>
              <a:buSzPct val="100000"/>
              <a:defRPr sz="1900">
                <a:latin typeface="Helvetica Neue"/>
                <a:ea typeface="Helvetica Neue"/>
                <a:cs typeface="Helvetica Neue"/>
                <a:sym typeface="Helvetica Neue"/>
              </a:defRPr>
            </a:pPr>
            <a:r>
              <a:t>Britain, by contrast, focused on economizing on (non-coal) raw materials</a:t>
            </a:r>
          </a:p>
        </p:txBody>
      </p:sp>
      <p:pic>
        <p:nvPicPr>
          <p:cNvPr id="654"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5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58" name="Major westward expansion and &quot;Amerindian removal”…"/>
          <p:cNvSpPr txBox="1"/>
          <p:nvPr>
            <p:ph type="body" idx="4294967295"/>
          </p:nvPr>
        </p:nvSpPr>
        <p:spPr>
          <a:xfrm>
            <a:off x="444500" y="1587499"/>
            <a:ext cx="8255000" cy="4884839"/>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Major westward expansion and "Amerindian removal”</a:t>
            </a:r>
          </a:p>
          <a:p>
            <a:pPr marL="250657" indent="-250657" defTabSz="457200">
              <a:spcBef>
                <a:spcPts val="1200"/>
              </a:spcBef>
              <a:buSzPct val="100000"/>
              <a:defRPr>
                <a:latin typeface="Helvetica Neue"/>
                <a:ea typeface="Helvetica Neue"/>
                <a:cs typeface="Helvetica Neue"/>
                <a:sym typeface="Helvetica Neue"/>
              </a:defRPr>
            </a:pPr>
            <a:r>
              <a:t>The century 1760 to 1860 before the Civil War. </a:t>
            </a:r>
          </a:p>
          <a:p>
            <a:pPr marL="250657" indent="-250657" defTabSz="457200">
              <a:spcBef>
                <a:spcPts val="1200"/>
              </a:spcBef>
              <a:buSzPct val="100000"/>
              <a:defRPr>
                <a:latin typeface="Helvetica Neue"/>
                <a:ea typeface="Helvetica Neue"/>
                <a:cs typeface="Helvetica Neue"/>
                <a:sym typeface="Helvetica Neue"/>
              </a:defRPr>
            </a:pPr>
            <a:r>
              <a:t>We have U.S. output-per-worker growth then at about 1.0% per year…</a:t>
            </a:r>
          </a:p>
          <a:p>
            <a:pPr lvl="1" marL="631656" indent="-250657" defTabSz="457200">
              <a:spcBef>
                <a:spcPts val="1200"/>
              </a:spcBef>
              <a:buSzPct val="100000"/>
              <a:defRPr>
                <a:latin typeface="Helvetica Neue"/>
                <a:ea typeface="Helvetica Neue"/>
                <a:cs typeface="Helvetica Neue"/>
                <a:sym typeface="Helvetica Neue"/>
              </a:defRPr>
            </a:pPr>
            <a:r>
              <a:t>…in contrast to British output-per-worker growth at about 0.5% per year. </a:t>
            </a:r>
          </a:p>
          <a:p>
            <a:pPr marL="250657" indent="-250657" defTabSz="457200">
              <a:spcBef>
                <a:spcPts val="1200"/>
              </a:spcBef>
              <a:buSzPct val="100000"/>
              <a:defRPr>
                <a:latin typeface="Helvetica Neue"/>
                <a:ea typeface="Helvetica Neue"/>
                <a:cs typeface="Helvetica Neue"/>
                <a:sym typeface="Helvetica Neue"/>
              </a:defRPr>
            </a:pPr>
            <a:r>
              <a:t>We have the U.S. population and labor force growing at 2.5% per year…</a:t>
            </a:r>
          </a:p>
          <a:p>
            <a:pPr lvl="1" marL="631656" indent="-250657" defTabSz="457200">
              <a:spcBef>
                <a:spcPts val="1200"/>
              </a:spcBef>
              <a:buSzPct val="100000"/>
              <a:defRPr>
                <a:latin typeface="Helvetica Neue"/>
                <a:ea typeface="Helvetica Neue"/>
                <a:cs typeface="Helvetica Neue"/>
                <a:sym typeface="Helvetica Neue"/>
              </a:defRPr>
            </a:pPr>
            <a:r>
              <a:t>…from 2.5 to 30 million.</a:t>
            </a: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6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62"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63" name="Image" descr="Image"/>
          <p:cNvPicPr>
            <a:picLocks noChangeAspect="1"/>
          </p:cNvPicPr>
          <p:nvPr/>
        </p:nvPicPr>
        <p:blipFill>
          <a:blip r:embed="rId4">
            <a:extLst/>
          </a:blip>
          <a:stretch>
            <a:fillRect/>
          </a:stretch>
        </p:blipFill>
        <p:spPr>
          <a:xfrm>
            <a:off x="898970" y="1979859"/>
            <a:ext cx="4660903" cy="723902"/>
          </a:xfrm>
          <a:prstGeom prst="rect">
            <a:avLst/>
          </a:prstGeom>
          <a:ln w="12700">
            <a:miter lim="400000"/>
          </a:ln>
        </p:spPr>
      </p:pic>
      <p:pic>
        <p:nvPicPr>
          <p:cNvPr id="664" name="Image" descr="Image"/>
          <p:cNvPicPr>
            <a:picLocks noChangeAspect="1"/>
          </p:cNvPicPr>
          <p:nvPr/>
        </p:nvPicPr>
        <p:blipFill>
          <a:blip r:embed="rId5">
            <a:extLst/>
          </a:blip>
          <a:stretch>
            <a:fillRect/>
          </a:stretch>
        </p:blipFill>
        <p:spPr>
          <a:xfrm>
            <a:off x="898970" y="2672713"/>
            <a:ext cx="5219703" cy="698503"/>
          </a:xfrm>
          <a:prstGeom prst="rect">
            <a:avLst/>
          </a:prstGeom>
          <a:ln w="12700">
            <a:miter lim="400000"/>
          </a:ln>
        </p:spPr>
      </p:pic>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6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68"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69"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70"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71"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72"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7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76"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77"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78"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79"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80"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2"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8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84"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85"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86"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87"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88" name="Let’s, last, fit this to history in the century before the 1860 election of President Abraham Lincoln and the ensuing American Civil War:"/>
          <p:cNvSpPr txBox="1"/>
          <p:nvPr/>
        </p:nvSpPr>
        <p:spPr>
          <a:xfrm>
            <a:off x="444500" y="4555207"/>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sp>
        <p:nvSpPr>
          <p:cNvPr id="689"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16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 substantial amount that is very impressive—especially if you take a non-North Atlantic benchmark:</a:t>
            </a:r>
          </a:p>
          <a:p>
            <a:pPr marL="102086" indent="-102086" defTabSz="141508">
              <a:spcBef>
                <a:spcPts val="700"/>
              </a:spcBef>
              <a:defRPr sz="1560">
                <a:latin typeface="Times New Roman"/>
                <a:ea typeface="Times New Roman"/>
                <a:cs typeface="Times New Roman"/>
                <a:sym typeface="Times New Roman"/>
              </a:defRPr>
            </a:pPr>
            <a:r>
              <a:t>Outstripped by Japan, but not otherwise…</a:t>
            </a:r>
          </a:p>
          <a:p>
            <a:pPr marL="102086" indent="-102086" defTabSz="141508">
              <a:spcBef>
                <a:spcPts val="700"/>
              </a:spcBef>
              <a:defRPr sz="156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55216" indent="-102086" defTabSz="141508">
              <a:spcBef>
                <a:spcPts val="700"/>
              </a:spcBef>
              <a:defRPr sz="1560">
                <a:latin typeface="Times New Roman"/>
                <a:ea typeface="Times New Roman"/>
                <a:cs typeface="Times New Roman"/>
                <a:sym typeface="Times New Roman"/>
              </a:defRPr>
            </a:pPr>
            <a:r>
              <a:t>And never attained a First World standard of living</a:t>
            </a:r>
          </a:p>
          <a:p>
            <a:pPr marL="102086" indent="-102086" defTabSz="141508">
              <a:spcBef>
                <a:spcPts val="700"/>
              </a:spcBef>
              <a:defRPr sz="1560">
                <a:latin typeface="Times New Roman"/>
                <a:ea typeface="Times New Roman"/>
                <a:cs typeface="Times New Roman"/>
                <a:sym typeface="Times New Roman"/>
              </a:defRPr>
            </a:pPr>
            <a:r>
              <a:t>The victory in World War II--and the heavy-industrial and military production that made this possible:</a:t>
            </a:r>
          </a:p>
          <a:p>
            <a:pPr lvl="1" marL="255216" indent="-102086" defTabSz="141508">
              <a:spcBef>
                <a:spcPts val="700"/>
              </a:spcBef>
              <a:defRPr sz="1560">
                <a:latin typeface="Times New Roman"/>
                <a:ea typeface="Times New Roman"/>
                <a:cs typeface="Times New Roman"/>
                <a:sym typeface="Times New Roman"/>
              </a:defRPr>
            </a:pPr>
            <a:r>
              <a:t>No market economy would ever have built a heavy industrial complex in Magnitogorsk. </a:t>
            </a:r>
          </a:p>
          <a:p>
            <a:pPr lvl="1" marL="255216" indent="-102086" defTabSz="141508">
              <a:spcBef>
                <a:spcPts val="700"/>
              </a:spcBef>
              <a:defRPr sz="1560">
                <a:latin typeface="Times New Roman"/>
                <a:ea typeface="Times New Roman"/>
                <a:cs typeface="Times New Roman"/>
                <a:sym typeface="Times New Roman"/>
              </a:defRPr>
            </a:pPr>
            <a:r>
              <a:t>And all praise to comrade Alexei Kosygin for the most extraordinary industrial relocation effort in history. </a:t>
            </a:r>
          </a:p>
          <a:p>
            <a:pPr lvl="1" marL="255216" indent="-102086" defTabSz="141508">
              <a:spcBef>
                <a:spcPts val="700"/>
              </a:spcBef>
              <a:defRPr sz="1560">
                <a:latin typeface="Times New Roman"/>
                <a:ea typeface="Times New Roman"/>
                <a:cs typeface="Times New Roman"/>
                <a:sym typeface="Times New Roman"/>
              </a:defRPr>
            </a:pPr>
            <a:r>
              <a:t>But Tukhachevsky would have done a lot better than Zhukov. </a:t>
            </a:r>
          </a:p>
          <a:p>
            <a:pPr lvl="1" marL="255216" indent="-102086" defTabSz="141508">
              <a:spcBef>
                <a:spcPts val="700"/>
              </a:spcBef>
              <a:defRPr sz="1560">
                <a:latin typeface="Times New Roman"/>
                <a:ea typeface="Times New Roman"/>
                <a:cs typeface="Times New Roman"/>
                <a:sym typeface="Times New Roman"/>
              </a:defRPr>
            </a:pPr>
            <a:r>
              <a:t>And if the Ukrainians had not had to learn to be anti-Nazi things would have gone much better.</a:t>
            </a:r>
          </a:p>
          <a:p>
            <a:pPr marL="102086" indent="-102086" defTabSz="141508">
              <a:spcBef>
                <a:spcPts val="700"/>
              </a:spcBef>
              <a:defRPr sz="1560">
                <a:latin typeface="Times New Roman"/>
                <a:ea typeface="Times New Roman"/>
                <a:cs typeface="Times New Roman"/>
                <a:sym typeface="Times New Roman"/>
              </a:defRPr>
            </a:pPr>
            <a:r>
              <a:t>Its relatively equal income distribution. Or was it a relatively equal income distribution?</a:t>
            </a:r>
          </a:p>
          <a:p>
            <a:pPr marL="102086" indent="-102086" defTabSz="141508">
              <a:spcBef>
                <a:spcPts val="700"/>
              </a:spcBef>
              <a:defRPr sz="156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16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6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16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2"/>
                </p:tgtEl>
              </p:cMediaNode>
            </p:audio>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1"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69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693" name="Recall our basic Solow Model:"/>
          <p:cNvSpPr txBox="1"/>
          <p:nvPr>
            <p:ph type="body" sz="quarter" idx="4294967295"/>
          </p:nvPr>
        </p:nvSpPr>
        <p:spPr>
          <a:xfrm>
            <a:off x="444500" y="1587500"/>
            <a:ext cx="8255000" cy="392362"/>
          </a:xfrm>
          <a:prstGeom prst="rect">
            <a:avLst/>
          </a:prstGeom>
        </p:spPr>
        <p:txBody>
          <a:bodyPr lIns="45718" tIns="45718" rIns="45718" bIns="45718" anchor="t"/>
          <a:lstStyle>
            <a:lvl1pPr marL="0" indent="0" defTabSz="388620">
              <a:spcBef>
                <a:spcPts val="1000"/>
              </a:spcBef>
              <a:buSzTx/>
              <a:buNone/>
              <a:defRPr sz="2000">
                <a:latin typeface="Helvetica Neue"/>
                <a:ea typeface="Helvetica Neue"/>
                <a:cs typeface="Helvetica Neue"/>
                <a:sym typeface="Helvetica Neue"/>
              </a:defRPr>
            </a:lvl1pPr>
          </a:lstStyle>
          <a:p>
            <a:pPr/>
            <a:r>
              <a:t>Recall our basic Solow Model:</a:t>
            </a:r>
          </a:p>
        </p:txBody>
      </p:sp>
      <p:pic>
        <p:nvPicPr>
          <p:cNvPr id="694" name="Image" descr="Image"/>
          <p:cNvPicPr>
            <a:picLocks noChangeAspect="1"/>
          </p:cNvPicPr>
          <p:nvPr/>
        </p:nvPicPr>
        <p:blipFill>
          <a:blip r:embed="rId4">
            <a:extLst/>
          </a:blip>
          <a:stretch>
            <a:fillRect/>
          </a:stretch>
        </p:blipFill>
        <p:spPr>
          <a:xfrm>
            <a:off x="898970" y="1979859"/>
            <a:ext cx="4187220" cy="650333"/>
          </a:xfrm>
          <a:prstGeom prst="rect">
            <a:avLst/>
          </a:prstGeom>
          <a:ln w="12700">
            <a:miter lim="400000"/>
          </a:ln>
        </p:spPr>
      </p:pic>
      <p:pic>
        <p:nvPicPr>
          <p:cNvPr id="695" name="Image" descr="Image"/>
          <p:cNvPicPr>
            <a:picLocks noChangeAspect="1"/>
          </p:cNvPicPr>
          <p:nvPr/>
        </p:nvPicPr>
        <p:blipFill>
          <a:blip r:embed="rId5">
            <a:extLst/>
          </a:blip>
          <a:stretch>
            <a:fillRect/>
          </a:stretch>
        </p:blipFill>
        <p:spPr>
          <a:xfrm>
            <a:off x="898970" y="2576760"/>
            <a:ext cx="4712994" cy="630694"/>
          </a:xfrm>
          <a:prstGeom prst="rect">
            <a:avLst/>
          </a:prstGeom>
          <a:ln w="12700">
            <a:miter lim="400000"/>
          </a:ln>
        </p:spPr>
      </p:pic>
      <p:pic>
        <p:nvPicPr>
          <p:cNvPr id="696" name="Image" descr="Image"/>
          <p:cNvPicPr>
            <a:picLocks noChangeAspect="1"/>
          </p:cNvPicPr>
          <p:nvPr/>
        </p:nvPicPr>
        <p:blipFill>
          <a:blip r:embed="rId6">
            <a:extLst/>
          </a:blip>
          <a:stretch>
            <a:fillRect/>
          </a:stretch>
        </p:blipFill>
        <p:spPr>
          <a:xfrm>
            <a:off x="898970" y="3681729"/>
            <a:ext cx="3937003" cy="825502"/>
          </a:xfrm>
          <a:prstGeom prst="rect">
            <a:avLst/>
          </a:prstGeom>
          <a:ln w="12700">
            <a:miter lim="400000"/>
          </a:ln>
        </p:spPr>
      </p:pic>
      <p:sp>
        <p:nvSpPr>
          <p:cNvPr id="697" name="Let’s, last, fit this to history in the century before the 1860 election of President Abraham Lincoln and the ensuing American Civil War:"/>
          <p:cNvSpPr txBox="1"/>
          <p:nvPr/>
        </p:nvSpPr>
        <p:spPr>
          <a:xfrm>
            <a:off x="444500" y="4555207"/>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Let’s, last, fit this to history in the century before the 1860 election of President Abraham Lincoln and the ensuing American Civil War:</a:t>
            </a:r>
          </a:p>
        </p:txBody>
      </p:sp>
      <p:pic>
        <p:nvPicPr>
          <p:cNvPr id="698" name="Image" descr="Image"/>
          <p:cNvPicPr>
            <a:picLocks noChangeAspect="1"/>
          </p:cNvPicPr>
          <p:nvPr/>
        </p:nvPicPr>
        <p:blipFill>
          <a:blip r:embed="rId7">
            <a:extLst/>
          </a:blip>
          <a:stretch>
            <a:fillRect/>
          </a:stretch>
        </p:blipFill>
        <p:spPr>
          <a:xfrm>
            <a:off x="898970" y="5170487"/>
            <a:ext cx="7099302" cy="1155702"/>
          </a:xfrm>
          <a:prstGeom prst="rect">
            <a:avLst/>
          </a:prstGeom>
          <a:ln w="12700">
            <a:miter lim="400000"/>
          </a:ln>
        </p:spPr>
      </p:pic>
      <p:sp>
        <p:nvSpPr>
          <p:cNvPr id="699" name="Assume K/Y constant, so the growth rate g of the efficiency of labor and the growth rate of output-per-worker are the same:"/>
          <p:cNvSpPr txBox="1"/>
          <p:nvPr/>
        </p:nvSpPr>
        <p:spPr>
          <a:xfrm>
            <a:off x="444500" y="3207454"/>
            <a:ext cx="8255000" cy="6985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213058" indent="-213058" defTabSz="388620">
              <a:spcBef>
                <a:spcPts val="1000"/>
              </a:spcBef>
              <a:buSzPct val="100000"/>
              <a:buChar char="•"/>
              <a:defRPr sz="2000">
                <a:uFillTx/>
                <a:latin typeface="Helvetica Neue"/>
                <a:ea typeface="Helvetica Neue"/>
                <a:cs typeface="Helvetica Neue"/>
                <a:sym typeface="Helvetica Neue"/>
              </a:defRPr>
            </a:lvl1pPr>
          </a:lstStyle>
          <a:p>
            <a:pPr/>
            <a:r>
              <a:t>Assume K/Y constant, so the growth rate g of the efficiency of labor and the growth rate of output-per-worker are the same: </a:t>
            </a:r>
          </a:p>
        </p:txBody>
      </p:sp>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1" name="Westward Expansion"/>
          <p:cNvSpPr txBox="1"/>
          <p:nvPr>
            <p:ph type="title" idx="4294967295"/>
          </p:nvPr>
        </p:nvSpPr>
        <p:spPr>
          <a:xfrm>
            <a:off x="444500" y="-1"/>
            <a:ext cx="8255000" cy="1587503"/>
          </a:xfrm>
          <a:prstGeom prst="rect">
            <a:avLst/>
          </a:prstGeom>
        </p:spPr>
        <p:txBody>
          <a:bodyPr lIns="45718" tIns="45718" rIns="45718" bIns="45718"/>
          <a:lstStyle>
            <a:lvl1pPr defTabSz="365759">
              <a:lnSpc>
                <a:spcPts val="9200"/>
              </a:lnSpc>
              <a:defRPr sz="6400">
                <a:uFill>
                  <a:solidFill>
                    <a:srgbClr val="000000"/>
                  </a:solidFill>
                </a:uFill>
              </a:defRPr>
            </a:lvl1pPr>
          </a:lstStyle>
          <a:p>
            <a:pPr/>
            <a:r>
              <a:t>Westward Expansion</a:t>
            </a:r>
          </a:p>
        </p:txBody>
      </p:sp>
      <p:sp>
        <p:nvSpPr>
          <p:cNvPr id="702"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703" name="Image" descr="Image"/>
          <p:cNvPicPr>
            <a:picLocks noChangeAspect="1"/>
          </p:cNvPicPr>
          <p:nvPr/>
        </p:nvPicPr>
        <p:blipFill>
          <a:blip r:embed="rId4">
            <a:extLst/>
          </a:blip>
          <a:stretch>
            <a:fillRect/>
          </a:stretch>
        </p:blipFill>
        <p:spPr>
          <a:xfrm>
            <a:off x="444500" y="1587500"/>
            <a:ext cx="8255000" cy="4160855"/>
          </a:xfrm>
          <a:prstGeom prst="rect">
            <a:avLst/>
          </a:prstGeom>
          <a:ln w="12700">
            <a:miter lim="400000"/>
          </a:ln>
        </p:spPr>
      </p:pic>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5"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0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07"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7"/>
          </a:xfrm>
          <a:prstGeom prst="rect">
            <a:avLst/>
          </a:prstGeom>
        </p:spPr>
        <p:txBody>
          <a:bodyPr lIns="45718" tIns="45718" rIns="45718" bIns="45718" anchor="t"/>
          <a:lstStyle>
            <a:lvl1pPr marL="0" indent="0" defTabSz="429768">
              <a:spcBef>
                <a:spcPts val="1100"/>
              </a:spcBef>
              <a:buSzTx/>
              <a:buNone/>
              <a:defRPr sz="2200">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708" name="Image" descr="Image"/>
          <p:cNvPicPr>
            <a:picLocks noChangeAspect="1"/>
          </p:cNvPicPr>
          <p:nvPr/>
        </p:nvPicPr>
        <p:blipFill>
          <a:blip r:embed="rId4">
            <a:extLst/>
          </a:blip>
          <a:stretch>
            <a:fillRect/>
          </a:stretch>
        </p:blipFill>
        <p:spPr>
          <a:xfrm>
            <a:off x="668287" y="2844164"/>
            <a:ext cx="4927602" cy="774702"/>
          </a:xfrm>
          <a:prstGeom prst="rect">
            <a:avLst/>
          </a:prstGeom>
          <a:ln w="12700">
            <a:miter lim="400000"/>
          </a:ln>
        </p:spPr>
      </p:pic>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1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12" name="We have two parameters left: γ and h, the weight of ideas in efficiency-of-labor growth and the rate of growth of the stock of useful ideas for the economy in American heads, respectively:"/>
          <p:cNvSpPr txBox="1"/>
          <p:nvPr>
            <p:ph type="body" sz="quarter" idx="4294967295"/>
          </p:nvPr>
        </p:nvSpPr>
        <p:spPr>
          <a:xfrm>
            <a:off x="444500" y="1587500"/>
            <a:ext cx="8255000" cy="1256667"/>
          </a:xfrm>
          <a:prstGeom prst="rect">
            <a:avLst/>
          </a:prstGeom>
        </p:spPr>
        <p:txBody>
          <a:bodyPr lIns="45718" tIns="45718" rIns="45718" bIns="45718" anchor="t"/>
          <a:lstStyle>
            <a:lvl1pPr marL="0" indent="0" defTabSz="429768">
              <a:spcBef>
                <a:spcPts val="1100"/>
              </a:spcBef>
              <a:buSzTx/>
              <a:buNone/>
              <a:defRPr sz="2200">
                <a:latin typeface="Helvetica Neue"/>
                <a:ea typeface="Helvetica Neue"/>
                <a:cs typeface="Helvetica Neue"/>
                <a:sym typeface="Helvetica Neue"/>
              </a:defRPr>
            </a:lvl1pPr>
          </a:lstStyle>
          <a:p>
            <a:pPr/>
            <a:r>
              <a:t>We have two parameters left: γ and h, the weight of ideas in efficiency-of-labor growth and the rate of growth of the stock of useful ideas for the economy in American heads, respectively:</a:t>
            </a:r>
          </a:p>
        </p:txBody>
      </p:sp>
      <p:pic>
        <p:nvPicPr>
          <p:cNvPr id="713" name="Image" descr="Image"/>
          <p:cNvPicPr>
            <a:picLocks noChangeAspect="1"/>
          </p:cNvPicPr>
          <p:nvPr/>
        </p:nvPicPr>
        <p:blipFill>
          <a:blip r:embed="rId4">
            <a:extLst/>
          </a:blip>
          <a:stretch>
            <a:fillRect/>
          </a:stretch>
        </p:blipFill>
        <p:spPr>
          <a:xfrm>
            <a:off x="668287" y="2844164"/>
            <a:ext cx="4927602" cy="774702"/>
          </a:xfrm>
          <a:prstGeom prst="rect">
            <a:avLst/>
          </a:prstGeom>
          <a:ln w="12700">
            <a:miter lim="400000"/>
          </a:ln>
        </p:spPr>
      </p:pic>
      <p:pic>
        <p:nvPicPr>
          <p:cNvPr id="714" name="Image" descr="Image"/>
          <p:cNvPicPr>
            <a:picLocks noChangeAspect="1"/>
          </p:cNvPicPr>
          <p:nvPr/>
        </p:nvPicPr>
        <p:blipFill>
          <a:blip r:embed="rId5">
            <a:extLst/>
          </a:blip>
          <a:stretch>
            <a:fillRect/>
          </a:stretch>
        </p:blipFill>
        <p:spPr>
          <a:xfrm>
            <a:off x="668287" y="3560762"/>
            <a:ext cx="3187701" cy="2324102"/>
          </a:xfrm>
          <a:prstGeom prst="rect">
            <a:avLst/>
          </a:prstGeom>
          <a:ln w="12700">
            <a:miter lim="400000"/>
          </a:ln>
        </p:spPr>
      </p:pic>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6"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1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18" name="Thus if γ→∞ then h→0.010"/>
          <p:cNvSpPr txBox="1"/>
          <p:nvPr>
            <p:ph type="body" idx="4294967295"/>
          </p:nvPr>
        </p:nvSpPr>
        <p:spPr>
          <a:xfrm>
            <a:off x="444500" y="1587500"/>
            <a:ext cx="8255000" cy="4864161"/>
          </a:xfrm>
          <a:prstGeom prst="rect">
            <a:avLst/>
          </a:prstGeom>
        </p:spPr>
        <p:txBody>
          <a:bodyPr lIns="45718" tIns="45718" rIns="45718" bIns="45718" anchor="t"/>
          <a:lstStyle>
            <a:lvl1pPr marL="240631" indent="-240631" defTabSz="457200">
              <a:spcBef>
                <a:spcPts val="1200"/>
              </a:spcBef>
              <a:buSzPct val="100000"/>
              <a:defRPr>
                <a:latin typeface="Helvetica Neue"/>
                <a:ea typeface="Helvetica Neue"/>
                <a:cs typeface="Helvetica Neue"/>
                <a:sym typeface="Helvetica Neue"/>
              </a:defRPr>
            </a:lvl1pPr>
          </a:lstStyle>
          <a:p>
            <a:pPr/>
            <a:r>
              <a:t>Thus if γ→∞ then h→0.010</a:t>
            </a:r>
          </a:p>
        </p:txBody>
      </p:sp>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0"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22"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p:txBody>
      </p:sp>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4"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26"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p:txBody>
      </p:sp>
    </p:spTree>
  </p:cSld>
  <p:clrMapOvr>
    <a:masterClrMapping/>
  </p:clrMapOvr>
  <p:transition xmlns:p14="http://schemas.microsoft.com/office/powerpoint/2010/main" spd="med" advClick="1"/>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8" name="The Importance of Resources 1760-1860"/>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The Importance of Resources 1760-1860</a:t>
            </a:r>
          </a:p>
        </p:txBody>
      </p:sp>
      <p:sp>
        <p:nvSpPr>
          <p:cNvPr id="72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0" name="Thus if γ→∞ then h=0.010…"/>
          <p:cNvSpPr txBox="1"/>
          <p:nvPr>
            <p:ph type="body" idx="4294967295"/>
          </p:nvPr>
        </p:nvSpPr>
        <p:spPr>
          <a:xfrm>
            <a:off x="444500" y="1587500"/>
            <a:ext cx="8255000" cy="4864161"/>
          </a:xfrm>
          <a:prstGeom prst="rect">
            <a:avLst/>
          </a:prstGeom>
        </p:spPr>
        <p:txBody>
          <a:bodyPr lIns="45718" tIns="45718" rIns="45718" bIns="45718" anchor="t"/>
          <a:lstStyle/>
          <a:p>
            <a:pPr marL="240631" indent="-240631" defTabSz="457200">
              <a:spcBef>
                <a:spcPts val="1200"/>
              </a:spcBef>
              <a:buSzPct val="100000"/>
              <a:defRPr>
                <a:latin typeface="Helvetica Neue"/>
                <a:ea typeface="Helvetica Neue"/>
                <a:cs typeface="Helvetica Neue"/>
                <a:sym typeface="Helvetica Neue"/>
              </a:defRPr>
            </a:pPr>
            <a:r>
              <a:t>Thus if γ→∞ then h=0.010</a:t>
            </a:r>
          </a:p>
          <a:p>
            <a:pPr marL="240631" indent="-240631" defTabSz="457200">
              <a:spcBef>
                <a:spcPts val="1200"/>
              </a:spcBef>
              <a:buSzPct val="100000"/>
              <a:defRPr>
                <a:latin typeface="Helvetica Neue"/>
                <a:ea typeface="Helvetica Neue"/>
                <a:cs typeface="Helvetica Neue"/>
                <a:sym typeface="Helvetica Neue"/>
              </a:defRPr>
            </a:pPr>
            <a:r>
              <a:t>Thus if γ=3.0 then h=0.00667</a:t>
            </a:r>
          </a:p>
          <a:p>
            <a:pPr marL="240631" indent="-240631" defTabSz="457200">
              <a:spcBef>
                <a:spcPts val="1200"/>
              </a:spcBef>
              <a:buSzPct val="100000"/>
              <a:defRPr>
                <a:latin typeface="Helvetica Neue"/>
                <a:ea typeface="Helvetica Neue"/>
                <a:cs typeface="Helvetica Neue"/>
                <a:sym typeface="Helvetica Neue"/>
              </a:defRPr>
            </a:pPr>
            <a:r>
              <a:t>Thus if γ=1.0 then h=0.00</a:t>
            </a:r>
          </a:p>
          <a:p>
            <a:pPr marL="240631" indent="-240631" defTabSz="457200">
              <a:spcBef>
                <a:spcPts val="1200"/>
              </a:spcBef>
              <a:buSzPct val="100000"/>
              <a:defRPr>
                <a:latin typeface="Helvetica Neue"/>
                <a:ea typeface="Helvetica Neue"/>
                <a:cs typeface="Helvetica Neue"/>
                <a:sym typeface="Helvetica Neue"/>
              </a:defRPr>
            </a:pPr>
            <a:r>
              <a:t>Looking across the Atlantic Ocean to Great Britain, we see that over there it is indeed the case that h=0.005 from 1760 to 1860. Faster growth of h in America due to some catchup with the world's first and leading industrial nation seems likely. So γ=3.0 has some claim to be the most likely value…</a:t>
            </a:r>
          </a:p>
        </p:txBody>
      </p:sp>
    </p:spTree>
  </p:cSld>
  <p:clrMapOvr>
    <a:masterClrMapping/>
  </p:clrMapOvr>
  <p:transition xmlns:p14="http://schemas.microsoft.com/office/powerpoint/2010/main" spd="med" advClick="1"/>
</p:sld>
</file>

<file path=ppt/slides/slide1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2" name="A Counterfactual"/>
          <p:cNvSpPr txBox="1"/>
          <p:nvPr>
            <p:ph type="title" idx="4294967295"/>
          </p:nvPr>
        </p:nvSpPr>
        <p:spPr>
          <a:xfrm>
            <a:off x="444500" y="-1"/>
            <a:ext cx="8255000" cy="1587503"/>
          </a:xfrm>
          <a:prstGeom prst="rect">
            <a:avLst/>
          </a:prstGeom>
        </p:spPr>
        <p:txBody>
          <a:bodyPr lIns="45718" tIns="45718" rIns="45718" bIns="45718"/>
          <a:lstStyle>
            <a:lvl1pPr defTabSz="457200">
              <a:lnSpc>
                <a:spcPts val="11600"/>
              </a:lnSpc>
              <a:defRPr sz="8000">
                <a:uFill>
                  <a:solidFill>
                    <a:srgbClr val="000000"/>
                  </a:solidFill>
                </a:uFill>
              </a:defRPr>
            </a:lvl1pPr>
          </a:lstStyle>
          <a:p>
            <a:pPr/>
            <a:r>
              <a:t>A Counterfactual</a:t>
            </a:r>
          </a:p>
        </p:txBody>
      </p:sp>
      <p:sp>
        <p:nvSpPr>
          <p:cNvPr id="73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4" name="The Royal Proclamation of October 1763:…"/>
          <p:cNvSpPr txBox="1"/>
          <p:nvPr>
            <p:ph type="body" idx="4294967295"/>
          </p:nvPr>
        </p:nvSpPr>
        <p:spPr>
          <a:xfrm>
            <a:off x="444500" y="1587500"/>
            <a:ext cx="8255000" cy="4864161"/>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The Royal Proclamation of October 1763:</a:t>
            </a:r>
          </a:p>
          <a:p>
            <a:pPr marL="0" indent="0" defTabSz="457200">
              <a:spcBef>
                <a:spcPts val="1200"/>
              </a:spcBef>
              <a:buSzTx/>
              <a:buNone/>
              <a:defRPr>
                <a:latin typeface="Helvetica Neue"/>
                <a:ea typeface="Helvetica Neue"/>
                <a:cs typeface="Helvetica Neue"/>
                <a:sym typeface="Helvetica Neue"/>
              </a:defRPr>
            </a:pPr>
          </a:p>
          <a:p>
            <a:pPr marL="240631" indent="-240631" defTabSz="457200">
              <a:spcBef>
                <a:spcPts val="1200"/>
              </a:spcBef>
              <a:buSzPct val="100000"/>
              <a:defRPr>
                <a:latin typeface="Helvetica Neue"/>
                <a:ea typeface="Helvetica Neue"/>
                <a:cs typeface="Helvetica Neue"/>
                <a:sym typeface="Helvetica Neue"/>
              </a:defRPr>
            </a:pPr>
            <a:r>
              <a:t>Our Royal Will and Pleasure… no... Governor or Commander in Chief in... our... Colonies or Plantations in America do... grant Warrants of Survey, or pass Patents for any Lands beyond the Heads or Sources of any of the Rivers which fall into the Atlantic Ocean from the West and North West, or upon any Lands whatever, which, not having been ceded to or purchased by Us as aforesaid, are reserved to the said Indians, or any of them...</a:t>
            </a:r>
          </a:p>
        </p:txBody>
      </p:sp>
    </p:spTree>
  </p:cSld>
  <p:clrMapOvr>
    <a:masterClrMapping/>
  </p:clrMapOvr>
  <p:transition xmlns:p14="http://schemas.microsoft.com/office/powerpoint/2010/main" spd="med" advClick="1"/>
</p:sld>
</file>

<file path=ppt/slides/slide1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6"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37"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38"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39" name="If γ → ∞ and h=0.010 then g=0.01…"/>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40631" indent="-240631">
              <a:spcBef>
                <a:spcPts val="1200"/>
              </a:spcBef>
              <a:buSzPct val="100000"/>
              <a:buChar char="•"/>
              <a:defRPr sz="2400">
                <a:uFillTx/>
                <a:latin typeface="Helvetica Neue"/>
                <a:ea typeface="Helvetica Neue"/>
                <a:cs typeface="Helvetica Neue"/>
                <a:sym typeface="Helvetica Neue"/>
              </a:defRPr>
            </a:pPr>
            <a:r>
              <a:t>If γ → ∞ and h=0.010 then g=0.01</a:t>
            </a:r>
          </a:p>
          <a:p>
            <a:pPr marL="240631" indent="-240631">
              <a:spcBef>
                <a:spcPts val="1200"/>
              </a:spcBef>
              <a:buSzPct val="100000"/>
              <a:buChar char="•"/>
              <a:defRPr sz="2400">
                <a:uFillTx/>
                <a:latin typeface="Helvetica Neue"/>
                <a:ea typeface="Helvetica Neue"/>
                <a:cs typeface="Helvetica Neue"/>
                <a:sym typeface="Helvetica Neue"/>
              </a:defRPr>
            </a:pPr>
            <a:r>
              <a:t>If γ=3.0 and h=0.00667 then g=−0.00125</a:t>
            </a:r>
          </a:p>
          <a:p>
            <a:pPr marL="240631" indent="-240631">
              <a:spcBef>
                <a:spcPts val="1200"/>
              </a:spcBef>
              <a:buSzPct val="100000"/>
              <a:buChar char="•"/>
              <a:defRPr sz="2400">
                <a:uFillTx/>
                <a:latin typeface="Helvetica Neue"/>
                <a:ea typeface="Helvetica Neue"/>
                <a:cs typeface="Helvetica Neue"/>
                <a:sym typeface="Helvetica Neue"/>
              </a:defRPr>
            </a:pPr>
            <a:r>
              <a:t>If γ=1.5 and h=0.000 then g=−0.01</a:t>
            </a:r>
          </a:p>
        </p:txBody>
      </p:sp>
      <p:pic>
        <p:nvPicPr>
          <p:cNvPr id="740"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167"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16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9"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339"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1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0"/>
                </p:tgtEl>
              </p:cMediaNode>
            </p:audio>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2"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43"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44"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45" name="If γ → ∞ and h=0.010 then g=0.01…"/>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2505" indent="-192505" defTabSz="365759">
              <a:spcBef>
                <a:spcPts val="900"/>
              </a:spcBef>
              <a:buSzPct val="100000"/>
              <a:buChar char="•"/>
              <a:defRPr sz="1900">
                <a:uFillTx/>
                <a:latin typeface="Helvetica Neue"/>
                <a:ea typeface="Helvetica Neue"/>
                <a:cs typeface="Helvetica Neue"/>
                <a:sym typeface="Helvetica Neue"/>
              </a:defRPr>
            </a:pPr>
            <a:r>
              <a:t>If γ → ∞ and h=0.010 then g=0.01</a:t>
            </a:r>
          </a:p>
          <a:p>
            <a:pPr marL="192505" indent="-192505" defTabSz="365759">
              <a:spcBef>
                <a:spcPts val="900"/>
              </a:spcBef>
              <a:buSzPct val="100000"/>
              <a:buChar char="•"/>
              <a:defRPr sz="1900">
                <a:uFillTx/>
                <a:latin typeface="Helvetica Neue"/>
                <a:ea typeface="Helvetica Neue"/>
                <a:cs typeface="Helvetica Neue"/>
                <a:sym typeface="Helvetica Neue"/>
              </a:defRPr>
            </a:pPr>
            <a:r>
              <a:t>If γ=3.0 and h=0.00667 then g=−0.00125</a:t>
            </a:r>
          </a:p>
          <a:p>
            <a:pPr marL="192505" indent="-192505" defTabSz="365759">
              <a:spcBef>
                <a:spcPts val="900"/>
              </a:spcBef>
              <a:buSzPct val="100000"/>
              <a:buChar char="•"/>
              <a:defRPr sz="1900">
                <a:uFillTx/>
                <a:latin typeface="Helvetica Neue"/>
                <a:ea typeface="Helvetica Neue"/>
                <a:cs typeface="Helvetica Neue"/>
                <a:sym typeface="Helvetica Neue"/>
              </a:defRPr>
            </a:pPr>
            <a:r>
              <a:t>If γ=1.5 and h=0.000 then g=−0.01</a:t>
            </a:r>
          </a:p>
          <a:p>
            <a:pPr marL="192505" indent="-192505" defTabSz="365759">
              <a:spcBef>
                <a:spcPts val="900"/>
              </a:spcBef>
              <a:buSzPct val="100000"/>
              <a:buChar char="•"/>
              <a:defRPr sz="1900">
                <a:uFillTx/>
                <a:latin typeface="Helvetica Neue"/>
                <a:ea typeface="Helvetica Neue"/>
                <a:cs typeface="Helvetica Neue"/>
                <a:sym typeface="Helvetica Neue"/>
              </a:defRPr>
            </a:pPr>
          </a:p>
          <a:p>
            <a:pPr marL="192505" indent="-192505" defTabSz="365759">
              <a:spcBef>
                <a:spcPts val="900"/>
              </a:spcBef>
              <a:buSzPct val="100000"/>
              <a:buChar char="•"/>
              <a:defRPr sz="1900">
                <a:uFillTx/>
                <a:latin typeface="Helvetica Neue"/>
                <a:ea typeface="Helvetica Neue"/>
                <a:cs typeface="Helvetica Neue"/>
                <a:sym typeface="Helvetica Neue"/>
              </a:defRPr>
            </a:pPr>
            <a:r>
              <a:t>An America penned behind the Appalachians would probably have seen its living standards and productivity levels not growing at 1% per year from 1760 to 1860 but shrinking. </a:t>
            </a:r>
          </a:p>
          <a:p>
            <a:pPr marL="192505" indent="-192505" defTabSz="365759">
              <a:spcBef>
                <a:spcPts val="900"/>
              </a:spcBef>
              <a:buSzPct val="100000"/>
              <a:buChar char="•"/>
              <a:defRPr sz="1900">
                <a:uFillTx/>
                <a:latin typeface="Helvetica Neue"/>
                <a:ea typeface="Helvetica Neue"/>
                <a:cs typeface="Helvetica Neue"/>
                <a:sym typeface="Helvetica Neue"/>
              </a:defRPr>
            </a:pPr>
            <a:r>
              <a:t>For γ=3.0, living standards and productivity levels would have shrunk at a pace of -0.125% per year</a:t>
            </a:r>
          </a:p>
        </p:txBody>
      </p:sp>
      <p:pic>
        <p:nvPicPr>
          <p:cNvPr id="746"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8" name="What If This Royal Proclamation Had Stuck?"/>
          <p:cNvSpPr txBox="1"/>
          <p:nvPr>
            <p:ph type="title" idx="4294967295"/>
          </p:nvPr>
        </p:nvSpPr>
        <p:spPr>
          <a:xfrm>
            <a:off x="444500" y="-1"/>
            <a:ext cx="8255000" cy="1587503"/>
          </a:xfrm>
          <a:prstGeom prst="rect">
            <a:avLst/>
          </a:prstGeom>
        </p:spPr>
        <p:txBody>
          <a:bodyPr lIns="45718" tIns="45718" rIns="45718" bIns="45718"/>
          <a:lstStyle>
            <a:lvl1pPr defTabSz="240943">
              <a:lnSpc>
                <a:spcPts val="6000"/>
              </a:lnSpc>
              <a:defRPr sz="4165">
                <a:uFill>
                  <a:solidFill>
                    <a:srgbClr val="000000"/>
                  </a:solidFill>
                </a:uFill>
              </a:defRPr>
            </a:lvl1pPr>
          </a:lstStyle>
          <a:p>
            <a:pPr/>
            <a:r>
              <a:t>What If This Royal Proclamation Had Stuck?</a:t>
            </a:r>
          </a:p>
        </p:txBody>
      </p:sp>
      <p:sp>
        <p:nvSpPr>
          <p:cNvPr id="749"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50" name="What if ρ=0?"/>
          <p:cNvSpPr txBox="1"/>
          <p:nvPr>
            <p:ph type="body" sz="quarter" idx="4294967295"/>
          </p:nvPr>
        </p:nvSpPr>
        <p:spPr>
          <a:xfrm>
            <a:off x="444500" y="1587500"/>
            <a:ext cx="8255000" cy="613680"/>
          </a:xfrm>
          <a:prstGeom prst="rect">
            <a:avLst/>
          </a:prstGeom>
        </p:spPr>
        <p:txBody>
          <a:bodyPr lIns="45718" tIns="45718" rIns="45718" bIns="45718" anchor="t"/>
          <a:lstStyle/>
          <a:p>
            <a:pPr marL="0" indent="0" defTabSz="457200">
              <a:spcBef>
                <a:spcPts val="1200"/>
              </a:spcBef>
              <a:buSzTx/>
              <a:buNone/>
              <a:defRPr>
                <a:latin typeface="Helvetica Neue"/>
                <a:ea typeface="Helvetica Neue"/>
                <a:cs typeface="Helvetica Neue"/>
                <a:sym typeface="Helvetica Neue"/>
              </a:defRPr>
            </a:pPr>
            <a:r>
              <a:t>What if </a:t>
            </a:r>
            <a:r>
              <a:rPr i="1"/>
              <a:t>ρ</a:t>
            </a:r>
            <a:r>
              <a:t>=0?</a:t>
            </a:r>
          </a:p>
        </p:txBody>
      </p:sp>
      <p:sp>
        <p:nvSpPr>
          <p:cNvPr id="751" name="Of course, a poorer America would probably have seen fewer immigrants.…"/>
          <p:cNvSpPr txBox="1"/>
          <p:nvPr/>
        </p:nvSpPr>
        <p:spPr>
          <a:xfrm>
            <a:off x="444500" y="29885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0098" indent="-190098" defTabSz="361188">
              <a:spcBef>
                <a:spcPts val="900"/>
              </a:spcBef>
              <a:buSzPct val="100000"/>
              <a:buChar char="•"/>
              <a:defRPr>
                <a:uFillTx/>
                <a:latin typeface="Helvetica Neue"/>
                <a:ea typeface="Helvetica Neue"/>
                <a:cs typeface="Helvetica Neue"/>
                <a:sym typeface="Helvetica Neue"/>
              </a:defRPr>
            </a:pPr>
            <a:r>
              <a:t>Of course, a poorer America would probably have seen fewer immigrants. </a:t>
            </a:r>
          </a:p>
          <a:p>
            <a:pPr marL="190098" indent="-190098" defTabSz="361188">
              <a:spcBef>
                <a:spcPts val="900"/>
              </a:spcBef>
              <a:buSzPct val="100000"/>
              <a:buChar char="•"/>
              <a:defRPr>
                <a:uFillTx/>
                <a:latin typeface="Helvetica Neue"/>
                <a:ea typeface="Helvetica Neue"/>
                <a:cs typeface="Helvetica Neue"/>
                <a:sym typeface="Helvetica Neue"/>
              </a:defRPr>
            </a:pPr>
            <a:r>
              <a:t>But it might not have seen that many fewer immigrants. </a:t>
            </a:r>
          </a:p>
          <a:p>
            <a:pPr lvl="1" marL="491087" indent="-190097" defTabSz="361188">
              <a:spcBef>
                <a:spcPts val="900"/>
              </a:spcBef>
              <a:buSzPct val="100000"/>
              <a:buChar char="•"/>
              <a:defRPr>
                <a:uFillTx/>
                <a:latin typeface="Helvetica Neue"/>
                <a:ea typeface="Helvetica Neue"/>
                <a:cs typeface="Helvetica Neue"/>
                <a:sym typeface="Helvetica Neue"/>
              </a:defRPr>
            </a:pPr>
            <a:r>
              <a:t>It would no longer have been quite as attractive to move from Britain to America over 1760 to 1860. </a:t>
            </a:r>
          </a:p>
          <a:p>
            <a:pPr lvl="1" marL="491087" indent="-190097" defTabSz="361188">
              <a:spcBef>
                <a:spcPts val="900"/>
              </a:spcBef>
              <a:buSzPct val="100000"/>
              <a:buChar char="•"/>
              <a:defRPr>
                <a:uFillTx/>
                <a:latin typeface="Helvetica Neue"/>
                <a:ea typeface="Helvetica Neue"/>
                <a:cs typeface="Helvetica Neue"/>
                <a:sym typeface="Helvetica Neue"/>
              </a:defRPr>
            </a:pPr>
            <a:r>
              <a:t>But it still would have been very attractive to move from France, Germany, Scotland—or most of all from Potato Blight-ridden Ireland...</a:t>
            </a:r>
          </a:p>
          <a:p>
            <a:pPr marL="190098" indent="-190098" defTabSz="361188">
              <a:spcBef>
                <a:spcPts val="900"/>
              </a:spcBef>
              <a:buSzPct val="100000"/>
              <a:buChar char="•"/>
              <a:defRPr>
                <a:uFillTx/>
                <a:latin typeface="Helvetica Neue"/>
                <a:ea typeface="Helvetica Neue"/>
                <a:cs typeface="Helvetica Neue"/>
                <a:sym typeface="Helvetica Neue"/>
              </a:defRPr>
            </a:pPr>
            <a:r>
              <a:t>In what other ways might this counterfactual alternate-history "little America" would likely have been different in 1860 than America actually was?</a:t>
            </a:r>
          </a:p>
        </p:txBody>
      </p:sp>
      <p:pic>
        <p:nvPicPr>
          <p:cNvPr id="752" name="Image" descr="Image"/>
          <p:cNvPicPr>
            <a:picLocks noChangeAspect="1"/>
          </p:cNvPicPr>
          <p:nvPr/>
        </p:nvPicPr>
        <p:blipFill>
          <a:blip r:embed="rId4">
            <a:extLst/>
          </a:blip>
          <a:stretch>
            <a:fillRect/>
          </a:stretch>
        </p:blipFill>
        <p:spPr>
          <a:xfrm>
            <a:off x="2837308" y="2201178"/>
            <a:ext cx="2362201" cy="787402"/>
          </a:xfrm>
          <a:prstGeom prst="rect">
            <a:avLst/>
          </a:prstGeom>
          <a:ln w="12700">
            <a:miter lim="400000"/>
          </a:ln>
        </p:spPr>
      </p:pic>
    </p:spTree>
  </p:cSld>
  <p:clrMapOvr>
    <a:masterClrMapping/>
  </p:clrMapOvr>
  <p:transition xmlns:p14="http://schemas.microsoft.com/office/powerpoint/2010/main" spd="med" advClick="1"/>
</p:sld>
</file>

<file path=ppt/slides/slide1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4" name="“Trail of Tears’"/>
          <p:cNvSpPr txBox="1"/>
          <p:nvPr>
            <p:ph type="title" idx="4294967295"/>
          </p:nvPr>
        </p:nvSpPr>
        <p:spPr>
          <a:xfrm>
            <a:off x="444500" y="-1"/>
            <a:ext cx="8255000" cy="1587503"/>
          </a:xfrm>
          <a:prstGeom prst="rect">
            <a:avLst/>
          </a:prstGeom>
        </p:spPr>
        <p:txBody>
          <a:bodyPr lIns="45718" tIns="45718" rIns="45718" bIns="45718"/>
          <a:lstStyle>
            <a:lvl1pPr defTabSz="457200">
              <a:lnSpc>
                <a:spcPts val="11600"/>
              </a:lnSpc>
              <a:defRPr sz="8000">
                <a:uFill>
                  <a:solidFill>
                    <a:srgbClr val="000000"/>
                  </a:solidFill>
                </a:uFill>
              </a:defRPr>
            </a:lvl1pPr>
          </a:lstStyle>
          <a:p>
            <a:pPr/>
            <a:r>
              <a:t>“Trail of Tears’</a:t>
            </a:r>
          </a:p>
        </p:txBody>
      </p:sp>
      <p:sp>
        <p:nvSpPr>
          <p:cNvPr id="755"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pic>
        <p:nvPicPr>
          <p:cNvPr id="756" name="6a00e551f080038834022ad3964981200d.png" descr="6a00e551f080038834022ad3964981200d.png"/>
          <p:cNvPicPr>
            <a:picLocks noChangeAspect="1"/>
          </p:cNvPicPr>
          <p:nvPr/>
        </p:nvPicPr>
        <p:blipFill>
          <a:blip r:embed="rId4">
            <a:extLst/>
          </a:blip>
          <a:stretch>
            <a:fillRect/>
          </a:stretch>
        </p:blipFill>
        <p:spPr>
          <a:xfrm>
            <a:off x="807689" y="1587500"/>
            <a:ext cx="7620002" cy="4533900"/>
          </a:xfrm>
          <a:prstGeom prst="rect">
            <a:avLst/>
          </a:prstGeom>
          <a:ln w="12700">
            <a:miter lim="400000"/>
          </a:ln>
        </p:spPr>
      </p:pic>
    </p:spTree>
  </p:cSld>
  <p:clrMapOvr>
    <a:masterClrMapping/>
  </p:clrMapOvr>
  <p:transition xmlns:p14="http://schemas.microsoft.com/office/powerpoint/2010/main" spd="med" advClick="1"/>
</p:sld>
</file>

<file path=ppt/slides/slide1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8"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59" name="A large chunk of America's pre-1860 visible growing prosperity was based not just on African-American slavery, but also on &quot;Amerindian removal&quot;"/>
          <p:cNvSpPr txBox="1"/>
          <p:nvPr/>
        </p:nvSpPr>
        <p:spPr>
          <a:xfrm>
            <a:off x="444500" y="1782079"/>
            <a:ext cx="8255000" cy="339681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1200"/>
              </a:spcBef>
              <a:defRPr b="1" sz="3600">
                <a:uFillTx/>
                <a:latin typeface="Helvetica Neue"/>
                <a:ea typeface="Helvetica Neue"/>
                <a:cs typeface="Helvetica Neue"/>
                <a:sym typeface="Helvetica Neue"/>
              </a:defRPr>
            </a:lvl1pPr>
          </a:lstStyle>
          <a:p>
            <a:pPr/>
            <a:r>
              <a:t>A large chunk of America's pre-1860 visible growing prosperity was based not just on African-American slavery, but also on "Amerindian removal"</a:t>
            </a:r>
          </a:p>
        </p:txBody>
      </p:sp>
    </p:spTree>
  </p:cSld>
  <p:clrMapOvr>
    <a:masterClrMapping/>
  </p:clrMapOvr>
  <p:transition xmlns:p14="http://schemas.microsoft.com/office/powerpoint/2010/main" spd="med" advClick="1"/>
</p:sld>
</file>

<file path=ppt/slides/slide1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 name="Catch Our Breath…"/>
          <p:cNvSpPr txBox="1"/>
          <p:nvPr>
            <p:ph type="title"/>
          </p:nvPr>
        </p:nvSpPr>
        <p:spPr>
          <a:xfrm>
            <a:off x="390757" y="-2"/>
            <a:ext cx="8255001" cy="1587503"/>
          </a:xfrm>
          <a:prstGeom prst="rect">
            <a:avLst/>
          </a:prstGeom>
        </p:spPr>
        <p:txBody>
          <a:bodyPr/>
          <a:lstStyle>
            <a:lvl1pPr>
              <a:defRPr>
                <a:solidFill>
                  <a:srgbClr val="800000"/>
                </a:solidFill>
              </a:defRPr>
            </a:lvl1pPr>
          </a:lstStyle>
          <a:p>
            <a:pPr/>
            <a:r>
              <a:t>Catch Our Breath…</a:t>
            </a:r>
          </a:p>
        </p:txBody>
      </p:sp>
      <p:sp>
        <p:nvSpPr>
          <p:cNvPr id="762" name="Ask me two questions……"/>
          <p:cNvSpPr txBox="1"/>
          <p:nvPr>
            <p:ph type="body" sz="half" idx="1"/>
          </p:nvPr>
        </p:nvSpPr>
        <p:spPr>
          <a:xfrm>
            <a:off x="390756" y="1508813"/>
            <a:ext cx="4127503" cy="4762503"/>
          </a:xfrm>
          <a:prstGeom prst="rect">
            <a:avLst/>
          </a:prstGeom>
        </p:spPr>
        <p:txBody>
          <a:bodyPr anchor="t"/>
          <a:lstStyle/>
          <a:p>
            <a:pPr>
              <a:spcBef>
                <a:spcPts val="800"/>
              </a:spcBef>
            </a:pPr>
            <a:r>
              <a:t>Ask me two questions…</a:t>
            </a:r>
          </a:p>
          <a:p>
            <a:pPr>
              <a:spcBef>
                <a:spcPts val="800"/>
              </a:spcBef>
            </a:pPr>
            <a:r>
              <a:t>Make two comments…</a:t>
            </a:r>
          </a:p>
        </p:txBody>
      </p:sp>
      <p:pic>
        <p:nvPicPr>
          <p:cNvPr id="763" name="image1.tif" descr="image1.tif"/>
          <p:cNvPicPr>
            <a:picLocks noChangeAspect="1"/>
          </p:cNvPicPr>
          <p:nvPr/>
        </p:nvPicPr>
        <p:blipFill>
          <a:blip r:embed="rId2">
            <a:extLst/>
          </a:blip>
          <a:stretch>
            <a:fillRect/>
          </a:stretch>
        </p:blipFill>
        <p:spPr>
          <a:xfrm>
            <a:off x="4518257" y="1508814"/>
            <a:ext cx="4127502" cy="4087584"/>
          </a:xfrm>
          <a:prstGeom prst="rect">
            <a:avLst/>
          </a:prstGeom>
          <a:ln w="12700">
            <a:miter lim="400000"/>
          </a:ln>
        </p:spPr>
      </p:pic>
    </p:spTree>
  </p:cSld>
  <p:clrMapOvr>
    <a:masterClrMapping/>
  </p:clrMapOvr>
  <p:transition xmlns:p14="http://schemas.microsoft.com/office/powerpoint/2010/main" spd="med" advClick="1"/>
</p:sld>
</file>

<file path=ppt/slides/slide1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5" name="Late Nineteenth-Early Twentieth Century: “Great Traverse”"/>
          <p:cNvSpPr txBox="1"/>
          <p:nvPr>
            <p:ph type="title" idx="4294967295"/>
          </p:nvPr>
        </p:nvSpPr>
        <p:spPr>
          <a:xfrm>
            <a:off x="444500" y="-1"/>
            <a:ext cx="8255000" cy="1587503"/>
          </a:xfrm>
          <a:prstGeom prst="rect">
            <a:avLst/>
          </a:prstGeom>
        </p:spPr>
        <p:txBody>
          <a:bodyPr lIns="45718" tIns="45718" rIns="45718" bIns="45718"/>
          <a:lstStyle>
            <a:lvl1pPr defTabSz="239891">
              <a:lnSpc>
                <a:spcPts val="6000"/>
              </a:lnSpc>
              <a:defRPr sz="4158">
                <a:uFill>
                  <a:solidFill>
                    <a:srgbClr val="000000"/>
                  </a:solidFill>
                </a:uFill>
              </a:defRPr>
            </a:lvl1pPr>
          </a:lstStyle>
          <a:p>
            <a:pPr/>
            <a:r>
              <a:t>Late Nineteenth-Early Twentieth Century: “Great Traverse”</a:t>
            </a:r>
          </a:p>
        </p:txBody>
      </p:sp>
      <p:sp>
        <p:nvSpPr>
          <p:cNvPr id="76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67" name="Invention of the industrial research lab…"/>
          <p:cNvSpPr txBox="1"/>
          <p:nvPr>
            <p:ph type="body" sz="half" idx="4294967295"/>
          </p:nvPr>
        </p:nvSpPr>
        <p:spPr>
          <a:xfrm>
            <a:off x="444500" y="1587500"/>
            <a:ext cx="3810000" cy="4762500"/>
          </a:xfrm>
          <a:prstGeom prst="rect">
            <a:avLst/>
          </a:prstGeom>
        </p:spPr>
        <p:txBody>
          <a:bodyPr lIns="45718" tIns="45718" rIns="45718" bIns="45718" anchor="t"/>
          <a:lstStyle/>
          <a:p>
            <a:pPr marL="198019" indent="-198019" defTabSz="361188">
              <a:spcBef>
                <a:spcPts val="900"/>
              </a:spcBef>
              <a:buSzPct val="100000"/>
              <a:defRPr sz="1800">
                <a:latin typeface="Helvetica Neue"/>
                <a:ea typeface="Helvetica Neue"/>
                <a:cs typeface="Helvetica Neue"/>
                <a:sym typeface="Helvetica Neue"/>
              </a:defRPr>
            </a:pPr>
            <a:r>
              <a:t>Invention of the industrial research lab</a:t>
            </a:r>
          </a:p>
          <a:p>
            <a:pPr marL="198019" indent="-198019" defTabSz="361188">
              <a:spcBef>
                <a:spcPts val="900"/>
              </a:spcBef>
              <a:buSzPct val="100000"/>
              <a:defRPr sz="1800">
                <a:latin typeface="Helvetica Neue"/>
                <a:ea typeface="Helvetica Neue"/>
                <a:cs typeface="Helvetica Neue"/>
                <a:sym typeface="Helvetica Neue"/>
              </a:defRPr>
            </a:pPr>
            <a:r>
              <a:t>First globalization</a:t>
            </a:r>
          </a:p>
          <a:p>
            <a:pPr marL="198019" indent="-198019" defTabSz="361188">
              <a:spcBef>
                <a:spcPts val="900"/>
              </a:spcBef>
              <a:buSzPct val="100000"/>
              <a:defRPr sz="1800">
                <a:latin typeface="Helvetica Neue"/>
                <a:ea typeface="Helvetica Neue"/>
                <a:cs typeface="Helvetica Neue"/>
                <a:sym typeface="Helvetica Neue"/>
              </a:defRPr>
            </a:pPr>
            <a:r>
              <a:t>Technologies of Second Industrial Revolution</a:t>
            </a:r>
          </a:p>
          <a:p>
            <a:pPr lvl="1" marL="499008" indent="-198019" defTabSz="361188">
              <a:spcBef>
                <a:spcPts val="900"/>
              </a:spcBef>
              <a:buSzPct val="100000"/>
              <a:defRPr sz="1800">
                <a:latin typeface="Helvetica Neue"/>
                <a:ea typeface="Helvetica Neue"/>
                <a:cs typeface="Helvetica Neue"/>
                <a:sym typeface="Helvetica Neue"/>
              </a:defRPr>
            </a:pPr>
            <a:r>
              <a:t>Economies of scale and mass production</a:t>
            </a:r>
          </a:p>
          <a:p>
            <a:pPr lvl="1" marL="499008" indent="-198019" defTabSz="361188">
              <a:spcBef>
                <a:spcPts val="900"/>
              </a:spcBef>
              <a:buSzPct val="100000"/>
              <a:defRPr sz="1800">
                <a:latin typeface="Helvetica Neue"/>
                <a:ea typeface="Helvetica Neue"/>
                <a:cs typeface="Helvetica Neue"/>
                <a:sym typeface="Helvetica Neue"/>
              </a:defRPr>
            </a:pPr>
            <a:r>
              <a:t>Falling price of capital goods</a:t>
            </a:r>
          </a:p>
          <a:p>
            <a:pPr lvl="1" marL="499008" indent="-198019" defTabSz="361188">
              <a:spcBef>
                <a:spcPts val="900"/>
              </a:spcBef>
              <a:buSzPct val="100000"/>
              <a:defRPr sz="1800">
                <a:latin typeface="Helvetica Neue"/>
                <a:ea typeface="Helvetica Neue"/>
                <a:cs typeface="Helvetica Neue"/>
                <a:sym typeface="Helvetica Neue"/>
              </a:defRPr>
            </a:pPr>
            <a:r>
              <a:t>Greater savings effort</a:t>
            </a:r>
          </a:p>
          <a:p>
            <a:pPr marL="198019" indent="-198019" defTabSz="361188">
              <a:spcBef>
                <a:spcPts val="900"/>
              </a:spcBef>
              <a:buSzPct val="100000"/>
              <a:defRPr sz="1800">
                <a:latin typeface="Helvetica Neue"/>
                <a:ea typeface="Helvetica Neue"/>
                <a:cs typeface="Helvetica Neue"/>
                <a:sym typeface="Helvetica Neue"/>
              </a:defRPr>
            </a:pPr>
            <a:r>
              <a:t>Plus mass immigration</a:t>
            </a:r>
          </a:p>
          <a:p>
            <a:pPr marL="198019" indent="-198019" defTabSz="361188">
              <a:spcBef>
                <a:spcPts val="900"/>
              </a:spcBef>
              <a:buSzPct val="100000"/>
              <a:defRPr sz="1800">
                <a:latin typeface="Helvetica Neue"/>
                <a:ea typeface="Helvetica Neue"/>
                <a:cs typeface="Helvetica Neue"/>
                <a:sym typeface="Helvetica Neue"/>
              </a:defRPr>
            </a:pPr>
            <a:r>
              <a:t>Rapidly rising inequality</a:t>
            </a:r>
          </a:p>
          <a:p>
            <a:pPr lvl="1" marL="499008" indent="-198019" defTabSz="361188">
              <a:spcBef>
                <a:spcPts val="900"/>
              </a:spcBef>
              <a:buSzPct val="100000"/>
              <a:defRPr sz="1800">
                <a:latin typeface="Helvetica Neue"/>
                <a:ea typeface="Helvetica Neue"/>
                <a:cs typeface="Helvetica Neue"/>
                <a:sym typeface="Helvetica Neue"/>
              </a:defRPr>
            </a:pPr>
            <a:r>
              <a:t>Or was it? Emancipation…</a:t>
            </a:r>
          </a:p>
        </p:txBody>
      </p:sp>
      <p:pic>
        <p:nvPicPr>
          <p:cNvPr id="76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0"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7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72"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lvl1pPr marL="250657" indent="-250657" defTabSz="457200">
              <a:spcBef>
                <a:spcPts val="1200"/>
              </a:spcBef>
              <a:buSzPct val="100000"/>
              <a:defRPr>
                <a:latin typeface="Helvetica Neue"/>
                <a:ea typeface="Helvetica Neue"/>
                <a:cs typeface="Helvetica Neue"/>
                <a:sym typeface="Helvetica Neue"/>
              </a:defRPr>
            </a:lvl1pPr>
            <a:lvl2pPr marL="631656" indent="-250657" defTabSz="457200">
              <a:spcBef>
                <a:spcPts val="1200"/>
              </a:spcBef>
              <a:buSzPct val="100000"/>
              <a:defRPr>
                <a:latin typeface="Helvetica Neue"/>
                <a:ea typeface="Helvetica Neue"/>
                <a:cs typeface="Helvetica Neue"/>
                <a:sym typeface="Helvetica Neue"/>
              </a:defRPr>
            </a:lvl2pPr>
          </a:lstStyle>
          <a:p>
            <a:pPr/>
            <a:r>
              <a:t>Lowered deprecation rate δ</a:t>
            </a:r>
          </a:p>
          <a:p>
            <a:pPr lvl="1"/>
            <a:r>
              <a:t>From 5% to 3% per year</a:t>
            </a:r>
          </a:p>
        </p:txBody>
      </p:sp>
      <p:pic>
        <p:nvPicPr>
          <p:cNvPr id="77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5"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7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77"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Lowered deprecation rate δ</a:t>
            </a:r>
          </a:p>
          <a:p>
            <a:pPr lvl="1" marL="631656" indent="-250657" defTabSz="457200">
              <a:spcBef>
                <a:spcPts val="1200"/>
              </a:spcBef>
              <a:buSzPct val="100000"/>
              <a:defRPr>
                <a:latin typeface="Helvetica Neue"/>
                <a:ea typeface="Helvetica Neue"/>
                <a:cs typeface="Helvetica Neue"/>
                <a:sym typeface="Helvetica Neue"/>
              </a:defRPr>
            </a:pPr>
            <a:r>
              <a:t>From 5% to 3% per year</a:t>
            </a:r>
          </a:p>
          <a:p>
            <a:pPr marL="250657" indent="-250657" defTabSz="457200">
              <a:spcBef>
                <a:spcPts val="1200"/>
              </a:spcBef>
              <a:buSzPct val="100000"/>
              <a:defRPr>
                <a:latin typeface="Helvetica Neue"/>
                <a:ea typeface="Helvetica Neue"/>
                <a:cs typeface="Helvetica Neue"/>
                <a:sym typeface="Helvetica Neue"/>
              </a:defRPr>
            </a:pPr>
            <a:r>
              <a:t>Increased savings rate s</a:t>
            </a:r>
          </a:p>
          <a:p>
            <a:pPr marL="250657" indent="-250657" defTabSz="457200">
              <a:spcBef>
                <a:spcPts val="1200"/>
              </a:spcBef>
              <a:buSzPct val="100000"/>
              <a:defRPr>
                <a:latin typeface="Helvetica Neue"/>
                <a:ea typeface="Helvetica Neue"/>
                <a:cs typeface="Helvetica Neue"/>
                <a:sym typeface="Helvetica Neue"/>
              </a:defRPr>
            </a:pPr>
            <a:r>
              <a:t>Capital-output ratio goes from 2.5 to 4 across 70 years</a:t>
            </a:r>
          </a:p>
        </p:txBody>
      </p:sp>
      <p:pic>
        <p:nvPicPr>
          <p:cNvPr id="77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0"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8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82" name="Lowered deprecation rate δ…"/>
          <p:cNvSpPr txBox="1"/>
          <p:nvPr>
            <p:ph type="body" sz="half" idx="4294967295"/>
          </p:nvPr>
        </p:nvSpPr>
        <p:spPr>
          <a:xfrm>
            <a:off x="444500" y="1587500"/>
            <a:ext cx="3810000" cy="4762500"/>
          </a:xfrm>
          <a:prstGeom prst="rect">
            <a:avLst/>
          </a:prstGeom>
        </p:spPr>
        <p:txBody>
          <a:bodyPr lIns="45718" tIns="45718" rIns="45718" bIns="45718" anchor="t"/>
          <a:lstStyle/>
          <a:p>
            <a:pPr marL="230604" indent="-230604" defTabSz="420623">
              <a:spcBef>
                <a:spcPts val="1100"/>
              </a:spcBef>
              <a:buSzPct val="100000"/>
              <a:defRPr sz="2200">
                <a:latin typeface="Helvetica Neue"/>
                <a:ea typeface="Helvetica Neue"/>
                <a:cs typeface="Helvetica Neue"/>
                <a:sym typeface="Helvetica Neue"/>
              </a:defRPr>
            </a:pPr>
            <a:r>
              <a:t>Lowered deprecation rate δ</a:t>
            </a:r>
          </a:p>
          <a:p>
            <a:pPr lvl="1" marL="581124" indent="-230604" defTabSz="420623">
              <a:spcBef>
                <a:spcPts val="1100"/>
              </a:spcBef>
              <a:buSzPct val="100000"/>
              <a:defRPr sz="2200">
                <a:latin typeface="Helvetica Neue"/>
                <a:ea typeface="Helvetica Neue"/>
                <a:cs typeface="Helvetica Neue"/>
                <a:sym typeface="Helvetica Neue"/>
              </a:defRPr>
            </a:pPr>
            <a:r>
              <a:t>From 5% to 3% per year</a:t>
            </a:r>
          </a:p>
          <a:p>
            <a:pPr marL="230604" indent="-230604" defTabSz="420623">
              <a:spcBef>
                <a:spcPts val="1100"/>
              </a:spcBef>
              <a:buSzPct val="100000"/>
              <a:defRPr sz="2200">
                <a:latin typeface="Helvetica Neue"/>
                <a:ea typeface="Helvetica Neue"/>
                <a:cs typeface="Helvetica Neue"/>
                <a:sym typeface="Helvetica Neue"/>
              </a:defRPr>
            </a:pPr>
            <a:r>
              <a:t>Increased savings rate s</a:t>
            </a:r>
          </a:p>
          <a:p>
            <a:pPr marL="230604" indent="-230604" defTabSz="420623">
              <a:spcBef>
                <a:spcPts val="1100"/>
              </a:spcBef>
              <a:buSzPct val="100000"/>
              <a:defRPr sz="2200">
                <a:latin typeface="Helvetica Neue"/>
                <a:ea typeface="Helvetica Neue"/>
                <a:cs typeface="Helvetica Neue"/>
                <a:sym typeface="Helvetica Neue"/>
              </a:defRPr>
            </a:pPr>
            <a:r>
              <a:t>Capital-output ratio goes from 2.5 to 4 across 70 years</a:t>
            </a:r>
          </a:p>
          <a:p>
            <a:pPr marL="230604" indent="-230604" defTabSz="420623">
              <a:spcBef>
                <a:spcPts val="1100"/>
              </a:spcBef>
              <a:buSzPct val="100000"/>
              <a:defRPr sz="2200">
                <a:latin typeface="Helvetica Neue"/>
                <a:ea typeface="Helvetica Neue"/>
                <a:cs typeface="Helvetica Neue"/>
                <a:sym typeface="Helvetica Neue"/>
              </a:defRPr>
            </a:pPr>
            <a:r>
              <a:t>with an α=1, output-per-worker proportional to the capital-output ratio</a:t>
            </a:r>
          </a:p>
          <a:p>
            <a:pPr lvl="1" marL="581124" indent="-230604" defTabSz="420623">
              <a:spcBef>
                <a:spcPts val="1100"/>
              </a:spcBef>
              <a:buSzPct val="100000"/>
              <a:defRPr sz="2200">
                <a:latin typeface="Helvetica Neue"/>
                <a:ea typeface="Helvetica Neue"/>
                <a:cs typeface="Helvetica Neue"/>
                <a:sym typeface="Helvetica Neue"/>
              </a:defRPr>
            </a:pPr>
            <a:r>
              <a:t>ln(4/2.5)/70 = 0.007</a:t>
            </a:r>
          </a:p>
          <a:p>
            <a:pPr lvl="1" marL="581124" indent="-230604" defTabSz="420623">
              <a:spcBef>
                <a:spcPts val="1100"/>
              </a:spcBef>
              <a:buSzPct val="100000"/>
              <a:defRPr sz="2200">
                <a:latin typeface="Helvetica Neue"/>
                <a:ea typeface="Helvetica Neue"/>
                <a:cs typeface="Helvetica Neue"/>
                <a:sym typeface="Helvetica Neue"/>
              </a:defRPr>
            </a:pPr>
            <a:r>
              <a:t>g = 0.9%/year</a:t>
            </a:r>
          </a:p>
        </p:txBody>
      </p:sp>
      <p:pic>
        <p:nvPicPr>
          <p:cNvPr id="78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5" name="Capital Deepening"/>
          <p:cNvSpPr txBox="1"/>
          <p:nvPr>
            <p:ph type="title" idx="4294967295"/>
          </p:nvPr>
        </p:nvSpPr>
        <p:spPr>
          <a:xfrm>
            <a:off x="444500" y="-1"/>
            <a:ext cx="8255000" cy="1587503"/>
          </a:xfrm>
          <a:prstGeom prst="rect">
            <a:avLst/>
          </a:prstGeom>
        </p:spPr>
        <p:txBody>
          <a:bodyPr lIns="45718" tIns="45718" rIns="45718" bIns="45718"/>
          <a:lstStyle>
            <a:lvl1pPr defTabSz="420623">
              <a:lnSpc>
                <a:spcPts val="10600"/>
              </a:lnSpc>
              <a:defRPr sz="7300">
                <a:uFill>
                  <a:solidFill>
                    <a:srgbClr val="000000"/>
                  </a:solidFill>
                </a:uFill>
              </a:defRPr>
            </a:lvl1pPr>
          </a:lstStyle>
          <a:p>
            <a:pPr/>
            <a:r>
              <a:t>Capital Deepening</a:t>
            </a:r>
          </a:p>
        </p:txBody>
      </p:sp>
      <p:sp>
        <p:nvSpPr>
          <p:cNvPr id="78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87" name="Capital-output ratio goes from 2.5 to 4 across 70 years…"/>
          <p:cNvSpPr txBox="1"/>
          <p:nvPr>
            <p:ph type="body" sz="half" idx="4294967295"/>
          </p:nvPr>
        </p:nvSpPr>
        <p:spPr>
          <a:xfrm>
            <a:off x="444500" y="1587500"/>
            <a:ext cx="3810000" cy="4762500"/>
          </a:xfrm>
          <a:prstGeom prst="rect">
            <a:avLst/>
          </a:prstGeom>
        </p:spPr>
        <p:txBody>
          <a:bodyPr lIns="45718" tIns="45718" rIns="45718" bIns="45718" anchor="t"/>
          <a:lstStyle/>
          <a:p>
            <a:pPr marL="190500" indent="-190500" defTabSz="347472">
              <a:spcBef>
                <a:spcPts val="900"/>
              </a:spcBef>
              <a:buSzPct val="100000"/>
              <a:defRPr sz="1800">
                <a:latin typeface="Helvetica Neue"/>
                <a:ea typeface="Helvetica Neue"/>
                <a:cs typeface="Helvetica Neue"/>
                <a:sym typeface="Helvetica Neue"/>
              </a:defRPr>
            </a:pPr>
            <a:r>
              <a:t>Capital-output ratio goes from 2.5 to 4 across 70 years</a:t>
            </a:r>
          </a:p>
          <a:p>
            <a:pPr marL="190500" indent="-190500" defTabSz="347472">
              <a:spcBef>
                <a:spcPts val="900"/>
              </a:spcBef>
              <a:buSzPct val="100000"/>
              <a:defRPr sz="1800">
                <a:latin typeface="Helvetica Neue"/>
                <a:ea typeface="Helvetica Neue"/>
                <a:cs typeface="Helvetica Neue"/>
                <a:sym typeface="Helvetica Neue"/>
              </a:defRPr>
            </a:pPr>
            <a:r>
              <a:t>with an α=1, output-per-worker proportional to the capital-output ratio</a:t>
            </a:r>
          </a:p>
          <a:p>
            <a:pPr lvl="1" marL="480059" indent="-190500" defTabSz="347472">
              <a:spcBef>
                <a:spcPts val="900"/>
              </a:spcBef>
              <a:buSzPct val="100000"/>
              <a:defRPr sz="1800">
                <a:latin typeface="Helvetica Neue"/>
                <a:ea typeface="Helvetica Neue"/>
                <a:cs typeface="Helvetica Neue"/>
                <a:sym typeface="Helvetica Neue"/>
              </a:defRPr>
            </a:pPr>
            <a:r>
              <a:t>ln(4/2.5)/70 = 0.007</a:t>
            </a:r>
          </a:p>
          <a:p>
            <a:pPr lvl="1" marL="480059" indent="-190500" defTabSz="347472">
              <a:spcBef>
                <a:spcPts val="900"/>
              </a:spcBef>
              <a:buSzPct val="100000"/>
              <a:defRPr sz="1800">
                <a:latin typeface="Helvetica Neue"/>
                <a:ea typeface="Helvetica Neue"/>
                <a:cs typeface="Helvetica Neue"/>
                <a:sym typeface="Helvetica Neue"/>
              </a:defRPr>
            </a:pPr>
            <a:r>
              <a:t>g = 0.9%/year</a:t>
            </a:r>
          </a:p>
          <a:p>
            <a:pPr marL="190500" indent="-190500" defTabSz="347472">
              <a:spcBef>
                <a:spcPts val="900"/>
              </a:spcBef>
              <a:buSzPct val="100000"/>
              <a:defRPr sz="1800">
                <a:latin typeface="Helvetica Neue"/>
                <a:ea typeface="Helvetica Neue"/>
                <a:cs typeface="Helvetica Neue"/>
                <a:sym typeface="Helvetica Neue"/>
              </a:defRPr>
            </a:pPr>
            <a:r>
              <a:t>Second Industrial Revolution</a:t>
            </a:r>
          </a:p>
          <a:p>
            <a:pPr marL="190500" indent="-190500" defTabSz="347472">
              <a:spcBef>
                <a:spcPts val="900"/>
              </a:spcBef>
              <a:buSzPct val="100000"/>
              <a:defRPr sz="1800">
                <a:latin typeface="Helvetica Neue"/>
                <a:ea typeface="Helvetica Neue"/>
                <a:cs typeface="Helvetica Neue"/>
                <a:sym typeface="Helvetica Neue"/>
              </a:defRPr>
            </a:pPr>
            <a:r>
              <a:t>Large managerial corporation</a:t>
            </a:r>
          </a:p>
          <a:p>
            <a:pPr marL="190500" indent="-190500" defTabSz="347472">
              <a:spcBef>
                <a:spcPts val="900"/>
              </a:spcBef>
              <a:buSzPct val="100000"/>
              <a:defRPr sz="1800">
                <a:latin typeface="Helvetica Neue"/>
                <a:ea typeface="Helvetica Neue"/>
                <a:cs typeface="Helvetica Neue"/>
                <a:sym typeface="Helvetica Neue"/>
              </a:defRPr>
            </a:pPr>
            <a:r>
              <a:t>Large-scale investment banking</a:t>
            </a:r>
          </a:p>
          <a:p>
            <a:pPr marL="190500" indent="-190500" defTabSz="347472">
              <a:spcBef>
                <a:spcPts val="900"/>
              </a:spcBef>
              <a:buSzPct val="100000"/>
              <a:defRPr sz="1800">
                <a:latin typeface="Helvetica Neue"/>
                <a:ea typeface="Helvetica Neue"/>
                <a:cs typeface="Helvetica Neue"/>
                <a:sym typeface="Helvetica Neue"/>
              </a:defRPr>
            </a:pPr>
            <a:r>
              <a:t>Industrial research lab</a:t>
            </a:r>
          </a:p>
          <a:p>
            <a:pPr marL="190500" indent="-190500" defTabSz="347472">
              <a:spcBef>
                <a:spcPts val="900"/>
              </a:spcBef>
              <a:buSzPct val="100000"/>
              <a:defRPr sz="1800">
                <a:latin typeface="Helvetica Neue"/>
                <a:ea typeface="Helvetica Neue"/>
                <a:cs typeface="Helvetica Neue"/>
                <a:sym typeface="Helvetica Neue"/>
              </a:defRPr>
            </a:pPr>
            <a:r>
              <a:t>Continent-wide market</a:t>
            </a:r>
          </a:p>
          <a:p>
            <a:pPr marL="190500" indent="-190500" defTabSz="347472">
              <a:spcBef>
                <a:spcPts val="900"/>
              </a:spcBef>
              <a:buSzPct val="100000"/>
              <a:defRPr sz="1800">
                <a:latin typeface="Helvetica Neue"/>
                <a:ea typeface="Helvetica Neue"/>
                <a:cs typeface="Helvetica Neue"/>
                <a:sym typeface="Helvetica Neue"/>
              </a:defRPr>
            </a:pPr>
            <a:r>
              <a:t>Globalization</a:t>
            </a:r>
          </a:p>
        </p:txBody>
      </p:sp>
      <p:pic>
        <p:nvPicPr>
          <p:cNvPr id="78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175"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17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177"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2204"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1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8"/>
                </p:tgtEl>
              </p:cMediaNode>
            </p:audio>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0" name="Mid Twentieth Century: Drive to High Mass Consumption"/>
          <p:cNvSpPr txBox="1"/>
          <p:nvPr>
            <p:ph type="title" idx="4294967295"/>
          </p:nvPr>
        </p:nvSpPr>
        <p:spPr>
          <a:xfrm>
            <a:off x="444500" y="-1"/>
            <a:ext cx="8255000" cy="1587503"/>
          </a:xfrm>
          <a:prstGeom prst="rect">
            <a:avLst/>
          </a:prstGeom>
        </p:spPr>
        <p:txBody>
          <a:bodyPr lIns="45718" tIns="45718" rIns="45718" bIns="45718"/>
          <a:lstStyle>
            <a:lvl1pPr defTabSz="238657">
              <a:lnSpc>
                <a:spcPts val="6000"/>
              </a:lnSpc>
              <a:defRPr sz="4140">
                <a:uFill>
                  <a:solidFill>
                    <a:srgbClr val="000000"/>
                  </a:solidFill>
                </a:uFill>
              </a:defRPr>
            </a:lvl1pPr>
          </a:lstStyle>
          <a:p>
            <a:pPr/>
            <a:r>
              <a:t>Mid Twentieth Century: Drive to High Mass Consumption</a:t>
            </a:r>
          </a:p>
        </p:txBody>
      </p:sp>
      <p:sp>
        <p:nvSpPr>
          <p:cNvPr id="791"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92" name="DARPA, etc.: two heads are better than one…"/>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6" indent="-250657" defTabSz="457200">
              <a:spcBef>
                <a:spcPts val="1200"/>
              </a:spcBef>
              <a:buSzPct val="100000"/>
              <a:defRPr>
                <a:latin typeface="Helvetica Neue"/>
                <a:ea typeface="Helvetica Neue"/>
                <a:cs typeface="Helvetica Neue"/>
                <a:sym typeface="Helvetica Neue"/>
              </a:defRPr>
            </a:pPr>
            <a:r>
              <a:t>For white guys…</a:t>
            </a:r>
          </a:p>
        </p:txBody>
      </p:sp>
      <p:pic>
        <p:nvPicPr>
          <p:cNvPr id="793"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5" name="Mid Twentieth Century: Drive to High Mass Consumption"/>
          <p:cNvSpPr txBox="1"/>
          <p:nvPr>
            <p:ph type="title" idx="4294967295"/>
          </p:nvPr>
        </p:nvSpPr>
        <p:spPr>
          <a:xfrm>
            <a:off x="444500" y="-1"/>
            <a:ext cx="8255000" cy="1587503"/>
          </a:xfrm>
          <a:prstGeom prst="rect">
            <a:avLst/>
          </a:prstGeom>
        </p:spPr>
        <p:txBody>
          <a:bodyPr lIns="45718" tIns="45718" rIns="45718" bIns="45718"/>
          <a:lstStyle>
            <a:lvl1pPr defTabSz="238657">
              <a:lnSpc>
                <a:spcPts val="6000"/>
              </a:lnSpc>
              <a:defRPr sz="4140">
                <a:uFill>
                  <a:solidFill>
                    <a:srgbClr val="000000"/>
                  </a:solidFill>
                </a:uFill>
              </a:defRPr>
            </a:lvl1pPr>
          </a:lstStyle>
          <a:p>
            <a:pPr/>
            <a:r>
              <a:t>Mid Twentieth Century: Drive to High Mass Consumption</a:t>
            </a:r>
          </a:p>
        </p:txBody>
      </p:sp>
      <p:sp>
        <p:nvSpPr>
          <p:cNvPr id="796" name="http://bradford-delong.com brad.delong@gmail.com"/>
          <p:cNvSpPr txBox="1"/>
          <p:nvPr/>
        </p:nvSpPr>
        <p:spPr>
          <a:xfrm>
            <a:off x="-2" y="6601459"/>
            <a:ext cx="3492503" cy="2565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u="sng">
                <a:solidFill>
                  <a:srgbClr val="0000FF"/>
                </a:solidFill>
                <a:uFill>
                  <a:solidFill>
                    <a:srgbClr val="0000FF"/>
                  </a:solidFill>
                </a:uFill>
              </a:defRPr>
            </a:pPr>
            <a:r>
              <a:rPr>
                <a:hlinkClick r:id="rId2" invalidUrl="" action="" tgtFrame="" tooltip="" history="1" highlightClick="0" endSnd="0"/>
              </a:rPr>
              <a:t>http://bradford-delong.com</a:t>
            </a:r>
            <a:r>
              <a:rPr u="none">
                <a:solidFill>
                  <a:srgbClr val="000000"/>
                </a:solidFill>
                <a:uFill>
                  <a:solidFill>
                    <a:srgbClr val="000000"/>
                  </a:solidFill>
                </a:uFill>
              </a:rPr>
              <a:t> </a:t>
            </a:r>
            <a:r>
              <a:rPr>
                <a:hlinkClick r:id="rId3" invalidUrl="" action="" tgtFrame="" tooltip="" history="1" highlightClick="0" endSnd="0"/>
              </a:rPr>
              <a:t>brad.delong@gmail.com</a:t>
            </a:r>
          </a:p>
        </p:txBody>
      </p:sp>
      <p:sp>
        <p:nvSpPr>
          <p:cNvPr id="797" name="DARPA, etc.: two heads are better than one…"/>
          <p:cNvSpPr txBox="1"/>
          <p:nvPr>
            <p:ph type="body" sz="half" idx="4294967295"/>
          </p:nvPr>
        </p:nvSpPr>
        <p:spPr>
          <a:xfrm>
            <a:off x="444500" y="1587500"/>
            <a:ext cx="3810000" cy="4762500"/>
          </a:xfrm>
          <a:prstGeom prst="rect">
            <a:avLst/>
          </a:prstGeom>
        </p:spPr>
        <p:txBody>
          <a:bodyPr lIns="45718" tIns="45718" rIns="45718" bIns="45718" anchor="t"/>
          <a:lstStyle/>
          <a:p>
            <a:pPr marL="250657" indent="-250657" defTabSz="457200">
              <a:spcBef>
                <a:spcPts val="1200"/>
              </a:spcBef>
              <a:buSzPct val="100000"/>
              <a:defRPr>
                <a:latin typeface="Helvetica Neue"/>
                <a:ea typeface="Helvetica Neue"/>
                <a:cs typeface="Helvetica Neue"/>
                <a:sym typeface="Helvetica Neue"/>
              </a:defRPr>
            </a:pPr>
            <a:r>
              <a:t>DARPA, etc.: two heads are better than one</a:t>
            </a:r>
          </a:p>
          <a:p>
            <a:pPr marL="250657" indent="-250657" defTabSz="457200">
              <a:spcBef>
                <a:spcPts val="1200"/>
              </a:spcBef>
              <a:buSzPct val="100000"/>
              <a:defRPr>
                <a:latin typeface="Helvetica Neue"/>
                <a:ea typeface="Helvetica Neue"/>
                <a:cs typeface="Helvetica Neue"/>
                <a:sym typeface="Helvetica Neue"/>
              </a:defRPr>
            </a:pPr>
            <a:r>
              <a:t>“Fordist” oligopolies</a:t>
            </a:r>
          </a:p>
          <a:p>
            <a:pPr marL="250657" indent="-250657" defTabSz="457200">
              <a:spcBef>
                <a:spcPts val="1200"/>
              </a:spcBef>
              <a:buSzPct val="100000"/>
              <a:defRPr>
                <a:latin typeface="Helvetica Neue"/>
                <a:ea typeface="Helvetica Neue"/>
                <a:cs typeface="Helvetica Neue"/>
                <a:sym typeface="Helvetica Neue"/>
              </a:defRPr>
            </a:pPr>
            <a:r>
              <a:t>Second globalization</a:t>
            </a:r>
          </a:p>
          <a:p>
            <a:pPr marL="250657" indent="-250657" defTabSz="457200">
              <a:spcBef>
                <a:spcPts val="1200"/>
              </a:spcBef>
              <a:buSzPct val="100000"/>
              <a:defRPr>
                <a:latin typeface="Helvetica Neue"/>
                <a:ea typeface="Helvetica Neue"/>
                <a:cs typeface="Helvetica Neue"/>
                <a:sym typeface="Helvetica Neue"/>
              </a:defRPr>
            </a:pPr>
            <a:r>
              <a:t>Keynesian stabilization policies</a:t>
            </a:r>
          </a:p>
          <a:p>
            <a:pPr marL="250657" indent="-250657" defTabSz="457200">
              <a:spcBef>
                <a:spcPts val="1200"/>
              </a:spcBef>
              <a:buSzPct val="100000"/>
              <a:defRPr>
                <a:latin typeface="Helvetica Neue"/>
                <a:ea typeface="Helvetica Neue"/>
                <a:cs typeface="Helvetica Neue"/>
                <a:sym typeface="Helvetica Neue"/>
              </a:defRPr>
            </a:pPr>
            <a:r>
              <a:t>Falling and then low inequality</a:t>
            </a:r>
          </a:p>
          <a:p>
            <a:pPr lvl="1" marL="631656" indent="-250657" defTabSz="457200">
              <a:spcBef>
                <a:spcPts val="1200"/>
              </a:spcBef>
              <a:buSzPct val="100000"/>
              <a:defRPr>
                <a:latin typeface="Helvetica Neue"/>
                <a:ea typeface="Helvetica Neue"/>
                <a:cs typeface="Helvetica Neue"/>
                <a:sym typeface="Helvetica Neue"/>
              </a:defRPr>
            </a:pPr>
            <a:r>
              <a:t>For white guys…</a:t>
            </a:r>
          </a:p>
        </p:txBody>
      </p:sp>
      <p:pic>
        <p:nvPicPr>
          <p:cNvPr id="798" name="2018-02-06_DeLong_and_Olney_Macro_3rd_Ch_5_2_Modern_Economic_Growth_in_America.png" descr="2018-02-06_DeLong_and_Olney_Macro_3rd_Ch_5_2_Modern_Economic_Growth_in_America.png"/>
          <p:cNvPicPr>
            <a:picLocks noChangeAspect="1"/>
          </p:cNvPicPr>
          <p:nvPr/>
        </p:nvPicPr>
        <p:blipFill>
          <a:blip r:embed="rId4">
            <a:extLst/>
          </a:blip>
          <a:stretch>
            <a:fillRect/>
          </a:stretch>
        </p:blipFill>
        <p:spPr>
          <a:xfrm>
            <a:off x="4254500" y="1587500"/>
            <a:ext cx="4445000" cy="4762500"/>
          </a:xfrm>
          <a:prstGeom prst="rect">
            <a:avLst/>
          </a:prstGeom>
          <a:ln w="12700">
            <a:miter lim="400000"/>
          </a:ln>
        </p:spPr>
      </p:pic>
    </p:spTree>
  </p:cSld>
  <p:clrMapOvr>
    <a:masterClrMapping/>
  </p:clrMapOvr>
  <p:transition xmlns:p14="http://schemas.microsoft.com/office/powerpoint/2010/main" spd="med" advClick="1"/>
</p:sld>
</file>

<file path=ppt/slides/slide1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0" name="Catch Our Breath…"/>
          <p:cNvSpPr txBox="1"/>
          <p:nvPr>
            <p:ph type="title"/>
          </p:nvPr>
        </p:nvSpPr>
        <p:spPr>
          <a:xfrm>
            <a:off x="390757" y="-2"/>
            <a:ext cx="8255001" cy="1587503"/>
          </a:xfrm>
          <a:prstGeom prst="rect">
            <a:avLst/>
          </a:prstGeom>
        </p:spPr>
        <p:txBody>
          <a:bodyPr/>
          <a:lstStyle>
            <a:lvl1pPr>
              <a:defRPr>
                <a:solidFill>
                  <a:srgbClr val="800000"/>
                </a:solidFill>
              </a:defRPr>
            </a:lvl1pPr>
          </a:lstStyle>
          <a:p>
            <a:pPr/>
            <a:r>
              <a:t>Catch Our Breath…</a:t>
            </a:r>
          </a:p>
        </p:txBody>
      </p:sp>
      <p:sp>
        <p:nvSpPr>
          <p:cNvPr id="801" name="Ask me two questions……"/>
          <p:cNvSpPr txBox="1"/>
          <p:nvPr>
            <p:ph type="body" sz="half" idx="1"/>
          </p:nvPr>
        </p:nvSpPr>
        <p:spPr>
          <a:xfrm>
            <a:off x="390756" y="1508813"/>
            <a:ext cx="4127503" cy="4762503"/>
          </a:xfrm>
          <a:prstGeom prst="rect">
            <a:avLst/>
          </a:prstGeom>
        </p:spPr>
        <p:txBody>
          <a:bodyPr anchor="t"/>
          <a:lstStyle/>
          <a:p>
            <a:pPr>
              <a:spcBef>
                <a:spcPts val="800"/>
              </a:spcBef>
            </a:pPr>
            <a:r>
              <a:t>Ask me two questions…</a:t>
            </a:r>
          </a:p>
          <a:p>
            <a:pPr>
              <a:spcBef>
                <a:spcPts val="800"/>
              </a:spcBef>
            </a:pPr>
            <a:r>
              <a:t>Make two comments…</a:t>
            </a:r>
          </a:p>
        </p:txBody>
      </p:sp>
      <p:pic>
        <p:nvPicPr>
          <p:cNvPr id="802" name="image1.tif" descr="image1.tif"/>
          <p:cNvPicPr>
            <a:picLocks noChangeAspect="1"/>
          </p:cNvPicPr>
          <p:nvPr/>
        </p:nvPicPr>
        <p:blipFill>
          <a:blip r:embed="rId2">
            <a:extLst/>
          </a:blip>
          <a:stretch>
            <a:fillRect/>
          </a:stretch>
        </p:blipFill>
        <p:spPr>
          <a:xfrm>
            <a:off x="4518257" y="1508814"/>
            <a:ext cx="4127502" cy="4087584"/>
          </a:xfrm>
          <a:prstGeom prst="rect">
            <a:avLst/>
          </a:prstGeom>
          <a:ln w="12700">
            <a:miter lim="400000"/>
          </a:ln>
        </p:spPr>
      </p:pic>
    </p:spTree>
  </p:cSld>
  <p:clrMapOvr>
    <a:masterClrMapping/>
  </p:clrMapOvr>
  <p:transition xmlns:p14="http://schemas.microsoft.com/office/powerpoint/2010/main" spd="med" advClick="1"/>
</p:sld>
</file>

<file path=ppt/slides/slide1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4" name="Catch Our Breath…"/>
          <p:cNvSpPr txBox="1"/>
          <p:nvPr>
            <p:ph type="title"/>
          </p:nvPr>
        </p:nvSpPr>
        <p:spPr>
          <a:xfrm>
            <a:off x="276457" y="-3"/>
            <a:ext cx="8572501" cy="1270005"/>
          </a:xfrm>
          <a:prstGeom prst="rect">
            <a:avLst/>
          </a:prstGeom>
        </p:spPr>
        <p:txBody>
          <a:bodyPr/>
          <a:lstStyle/>
          <a:p>
            <a:pPr/>
            <a:r>
              <a:t>Notes</a:t>
            </a:r>
          </a:p>
        </p:txBody>
      </p:sp>
      <p:sp>
        <p:nvSpPr>
          <p:cNvPr id="805"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806"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183"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18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85"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18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191"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19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9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19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Especially if you take a North Atlantic benchmark:</a:t>
            </a:r>
          </a:p>
          <a:p>
            <a:pPr marL="117792" indent="-117792" defTabSz="163278">
              <a:spcBef>
                <a:spcPts val="900"/>
              </a:spcBef>
              <a:defRPr sz="1800">
                <a:latin typeface="Times New Roman"/>
                <a:ea typeface="Times New Roman"/>
                <a:cs typeface="Times New Roman"/>
                <a:sym typeface="Times New Roman"/>
              </a:defRPr>
            </a:pPr>
            <a:r>
              <a:t>The Soviet growth rate was not impressively high...</a:t>
            </a:r>
          </a:p>
          <a:p>
            <a:pPr marL="117792" indent="-117792" defTabSz="163278">
              <a:spcBef>
                <a:spcPts val="900"/>
              </a:spcBef>
              <a:defRPr sz="1800">
                <a:latin typeface="Times New Roman"/>
                <a:ea typeface="Times New Roman"/>
                <a:cs typeface="Times New Roman"/>
                <a:sym typeface="Times New Roman"/>
              </a:defRPr>
            </a:pPr>
            <a:r>
              <a:t>Even before 1917, the Russian economy had “taken off”…</a:t>
            </a:r>
          </a:p>
          <a:p>
            <a:pPr marL="117792" indent="-117792" defTabSz="163278">
              <a:spcBef>
                <a:spcPts val="900"/>
              </a:spcBef>
              <a:defRPr sz="1800">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17792" indent="-117792" defTabSz="163278">
              <a:spcBef>
                <a:spcPts val="900"/>
              </a:spcBef>
              <a:defRPr sz="1800">
                <a:latin typeface="Times New Roman"/>
                <a:ea typeface="Times New Roman"/>
                <a:cs typeface="Times New Roman"/>
                <a:sym typeface="Times New Roman"/>
              </a:defRPr>
            </a:pPr>
            <a:r>
              <a:t>The collectivization of agriculture... is a particularly vicious example....</a:t>
            </a:r>
          </a:p>
          <a:p>
            <a:pPr marL="117792" indent="-117792" defTabSz="163278">
              <a:spcBef>
                <a:spcPts val="900"/>
              </a:spcBef>
              <a:defRPr sz="1800">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17792" indent="-117792" defTabSz="163278">
              <a:spcBef>
                <a:spcPts val="900"/>
              </a:spcBef>
              <a:defRPr sz="1800">
                <a:latin typeface="Times New Roman"/>
                <a:ea typeface="Times New Roman"/>
                <a:cs typeface="Times New Roman"/>
                <a:sym typeface="Times New Roman"/>
              </a:defRPr>
            </a:pPr>
            <a:r>
              <a:t>The growth slowdown after 1970 showed the ultimate weakness of really existing socialism: </a:t>
            </a:r>
          </a:p>
          <a:p>
            <a:pPr lvl="1" marL="294480" indent="-117792" defTabSz="163278">
              <a:spcBef>
                <a:spcPts val="900"/>
              </a:spcBef>
              <a:defRPr sz="1800">
                <a:latin typeface="Times New Roman"/>
                <a:ea typeface="Times New Roman"/>
                <a:cs typeface="Times New Roman"/>
                <a:sym typeface="Times New Roman"/>
              </a:defRPr>
            </a:pPr>
            <a:r>
              <a:t>It could function in a mediocre way to build... smokestack industries... </a:t>
            </a:r>
          </a:p>
          <a:p>
            <a:pPr lvl="1" marL="294480" indent="-117792" defTabSz="163278">
              <a:spcBef>
                <a:spcPts val="900"/>
              </a:spcBef>
              <a:defRPr sz="1800">
                <a:latin typeface="Times New Roman"/>
                <a:ea typeface="Times New Roman"/>
                <a:cs typeface="Times New Roman"/>
                <a:sym typeface="Times New Roman"/>
              </a:defRPr>
            </a:pPr>
            <a:r>
              <a:t>It was incapable of the sustained technological advance required for the postindustrial age...</a:t>
            </a:r>
          </a:p>
        </p:txBody>
      </p:sp>
      <p:sp>
        <p:nvSpPr>
          <p:cNvPr id="19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20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2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04"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05"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0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07"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0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0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13"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1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15"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1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21"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And peaceful competition: N.S. Khrushchev:</a:t>
            </a:r>
          </a:p>
          <a:p>
            <a:pPr marL="113080" indent="-113080" defTabSz="156747">
              <a:spcBef>
                <a:spcPts val="800"/>
              </a:spcBef>
              <a:defRPr sz="172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13080" indent="-113080" defTabSz="156747">
              <a:spcBef>
                <a:spcPts val="800"/>
              </a:spcBef>
              <a:defRPr sz="1728">
                <a:latin typeface="Times New Roman"/>
                <a:ea typeface="Times New Roman"/>
                <a:cs typeface="Times New Roman"/>
                <a:sym typeface="Times New Roman"/>
              </a:defRPr>
            </a:pPr>
            <a:r>
              <a:t>“Time is a good adviser, or as the Russian people say, ‘Take counsel of one's pillow’. This is a wise saying…. </a:t>
            </a:r>
          </a:p>
          <a:p>
            <a:pPr marL="113080" indent="-113080" defTabSz="156747">
              <a:spcBef>
                <a:spcPts val="800"/>
              </a:spcBef>
              <a:defRPr sz="1728">
                <a:latin typeface="Times New Roman"/>
                <a:ea typeface="Times New Roman"/>
                <a:cs typeface="Times New Roman"/>
                <a:sym typeface="Times New Roman"/>
              </a:defRPr>
            </a:pPr>
            <a:r>
              <a:t>“We shall do everything we can to tilt the barometer's hand away from ‘Storm’ and even from ‘Changeable’ to show ‘Fine’…</a:t>
            </a:r>
          </a:p>
          <a:p>
            <a:pPr marL="113080" indent="-113080" defTabSz="156747">
              <a:spcBef>
                <a:spcPts val="800"/>
              </a:spcBef>
              <a:defRPr sz="172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13080" indent="-113080" defTabSz="156747">
              <a:spcBef>
                <a:spcPts val="800"/>
              </a:spcBef>
              <a:defRPr sz="172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
        <p:nvSpPr>
          <p:cNvPr id="22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2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2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3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3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3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42"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4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4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4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249"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25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0" fill="hold"/>
                                        <p:tgtEl>
                                          <p:spTgt spid="2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1"/>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256"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25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258"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80000" fill="hold"/>
                                        <p:tgtEl>
                                          <p:spTgt spid="2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261"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2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2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66" fill="hold"/>
                                        <p:tgtEl>
                                          <p:spTgt spid="2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26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26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7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0" fill="hold"/>
                                        <p:tgtEl>
                                          <p:spTgt spid="2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107"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108"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27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27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27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0" fill="hold"/>
                                        <p:tgtEl>
                                          <p:spTgt spid="27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7"/>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28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85"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88"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9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94"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95"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Catch Our Breath…"/>
          <p:cNvSpPr txBox="1"/>
          <p:nvPr>
            <p:ph type="title"/>
          </p:nvPr>
        </p:nvSpPr>
        <p:spPr>
          <a:xfrm>
            <a:off x="276457" y="-3"/>
            <a:ext cx="8572501" cy="1270005"/>
          </a:xfrm>
          <a:prstGeom prst="rect">
            <a:avLst/>
          </a:prstGeom>
        </p:spPr>
        <p:txBody>
          <a:bodyPr/>
          <a:lstStyle/>
          <a:p>
            <a:pPr/>
            <a:r>
              <a:t>Catch Our Breath…</a:t>
            </a:r>
          </a:p>
        </p:txBody>
      </p:sp>
      <p:sp>
        <p:nvSpPr>
          <p:cNvPr id="298"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99"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Reviews</a:t>
            </a:r>
          </a:p>
        </p:txBody>
      </p:sp>
      <p:sp>
        <p:nvSpPr>
          <p:cNvPr id="302"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303"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Preview: Next Time"/>
          <p:cNvSpPr txBox="1"/>
          <p:nvPr>
            <p:ph type="title" idx="4294967295"/>
          </p:nvPr>
        </p:nvSpPr>
        <p:spPr>
          <a:xfrm>
            <a:off x="277663" y="-3"/>
            <a:ext cx="8572501" cy="1267128"/>
          </a:xfrm>
          <a:prstGeom prst="rect">
            <a:avLst/>
          </a:prstGeom>
        </p:spPr>
        <p:txBody>
          <a:bodyPr lIns="45718" tIns="45718" rIns="45718" bIns="45718"/>
          <a:lstStyle>
            <a:lvl1pPr defTabSz="406908">
              <a:defRPr sz="5300">
                <a:uFill>
                  <a:solidFill>
                    <a:srgbClr val="000000"/>
                  </a:solidFill>
                </a:uFill>
              </a:defRPr>
            </a:lvl1pPr>
          </a:lstStyle>
          <a:p>
            <a:pPr/>
            <a:r>
              <a:t>Review: The Broad Sweep</a:t>
            </a:r>
          </a:p>
        </p:txBody>
      </p:sp>
      <p:sp>
        <p:nvSpPr>
          <p:cNvPr id="306"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307"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310"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800, 1500, 1770, or 1870?:</a:t>
            </a:r>
          </a:p>
        </p:txBody>
      </p:sp>
      <p:pic>
        <p:nvPicPr>
          <p:cNvPr id="311" name="Image" descr="Image"/>
          <p:cNvPicPr>
            <a:picLocks noChangeAspect="1"/>
          </p:cNvPicPr>
          <p:nvPr/>
        </p:nvPicPr>
        <p:blipFill>
          <a:blip r:embed="rId2">
            <a:extLst/>
          </a:blip>
          <a:stretch>
            <a:fillRect/>
          </a:stretch>
        </p:blipFill>
        <p:spPr>
          <a:xfrm>
            <a:off x="277662" y="1847151"/>
            <a:ext cx="8572502" cy="376033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11"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12"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314" name="On to Chapter 3: Globalizing the World, 1870-1914 (&amp; Eichengreen, 1&amp;2):…"/>
          <p:cNvSpPr txBox="1"/>
          <p:nvPr>
            <p:ph type="body" sz="quarter" idx="4294967295"/>
          </p:nvPr>
        </p:nvSpPr>
        <p:spPr>
          <a:xfrm>
            <a:off x="277663" y="1044197"/>
            <a:ext cx="8572501" cy="834636"/>
          </a:xfrm>
          <a:prstGeom prst="rect">
            <a:avLst/>
          </a:prstGeom>
        </p:spPr>
        <p:txBody>
          <a:bodyPr lIns="45718" tIns="45718" rIns="45718" bIns="45718" anchor="t"/>
          <a:lstStyle/>
          <a:p>
            <a:pPr marL="0" indent="0" defTabSz="275050">
              <a:spcBef>
                <a:spcPts val="0"/>
              </a:spcBef>
              <a:buSzTx/>
              <a:buNone/>
              <a:defRPr b="1" sz="1400">
                <a:uFill>
                  <a:solidFill>
                    <a:srgbClr val="000000"/>
                  </a:solidFill>
                </a:uFill>
                <a:latin typeface="+mj-lt"/>
                <a:ea typeface="+mj-ea"/>
                <a:cs typeface="+mj-cs"/>
                <a:sym typeface="Helvetica"/>
              </a:defRPr>
            </a:pPr>
            <a:r>
              <a:t>1914-1938, 1870-1913, &amp; 1938-1973</a:t>
            </a:r>
          </a:p>
          <a:p>
            <a:pPr marL="0" indent="0" defTabSz="275050">
              <a:spcBef>
                <a:spcPts val="0"/>
              </a:spcBef>
              <a:buSzTx/>
              <a:buNone/>
              <a:defRPr b="1" sz="1400">
                <a:uFill>
                  <a:solidFill>
                    <a:srgbClr val="000000"/>
                  </a:solidFill>
                </a:uFill>
                <a:latin typeface="+mj-lt"/>
                <a:ea typeface="+mj-ea"/>
                <a:cs typeface="+mj-cs"/>
                <a:sym typeface="Helvetica"/>
              </a:defRPr>
            </a:pPr>
          </a:p>
          <a:p>
            <a:pPr marL="144763" indent="-144763" defTabSz="275050">
              <a:spcBef>
                <a:spcPts val="0"/>
              </a:spcBef>
              <a:buSzPct val="100000"/>
              <a:defRPr sz="1100">
                <a:uFill>
                  <a:solidFill>
                    <a:srgbClr val="000000"/>
                  </a:solidFill>
                </a:uFill>
                <a:latin typeface="Times New Roman"/>
                <a:ea typeface="Times New Roman"/>
                <a:cs typeface="Times New Roman"/>
                <a:sym typeface="Times New Roman"/>
              </a:defRPr>
            </a:pPr>
            <a:r>
              <a:t>Rate of growth in the North Atlantic industrial core halves comparing 1870-1913 to 1914-1938; then triples afterwards over 1938-1973</a:t>
            </a:r>
          </a:p>
          <a:p>
            <a:pPr marL="144763" indent="-144763" defTabSz="275050">
              <a:spcBef>
                <a:spcPts val="0"/>
              </a:spcBef>
              <a:buSzPct val="100000"/>
              <a:defRPr sz="1100">
                <a:uFill>
                  <a:solidFill>
                    <a:srgbClr val="000000"/>
                  </a:solidFill>
                </a:uFill>
                <a:latin typeface="Times New Roman"/>
                <a:ea typeface="Times New Roman"/>
                <a:cs typeface="Times New Roman"/>
                <a:sym typeface="Times New Roman"/>
              </a:defRPr>
            </a:pPr>
            <a:r>
              <a:t>Slows again after 1973</a:t>
            </a:r>
          </a:p>
        </p:txBody>
      </p:sp>
      <p:pic>
        <p:nvPicPr>
          <p:cNvPr id="315" name="Image" descr="Image"/>
          <p:cNvPicPr>
            <a:picLocks noChangeAspect="1"/>
          </p:cNvPicPr>
          <p:nvPr/>
        </p:nvPicPr>
        <p:blipFill>
          <a:blip r:embed="rId2">
            <a:extLst/>
          </a:blip>
          <a:stretch>
            <a:fillRect/>
          </a:stretch>
        </p:blipFill>
        <p:spPr>
          <a:xfrm>
            <a:off x="445303" y="1878832"/>
            <a:ext cx="3205410" cy="2376885"/>
          </a:xfrm>
          <a:prstGeom prst="rect">
            <a:avLst/>
          </a:prstGeom>
          <a:ln w="12700">
            <a:miter lim="400000"/>
          </a:ln>
        </p:spPr>
      </p:pic>
      <p:pic>
        <p:nvPicPr>
          <p:cNvPr id="316" name="Image" descr="Image"/>
          <p:cNvPicPr>
            <a:picLocks noChangeAspect="1"/>
          </p:cNvPicPr>
          <p:nvPr/>
        </p:nvPicPr>
        <p:blipFill>
          <a:blip r:embed="rId3">
            <a:extLst/>
          </a:blip>
          <a:srcRect l="0" t="0" r="32938" b="0"/>
          <a:stretch>
            <a:fillRect/>
          </a:stretch>
        </p:blipFill>
        <p:spPr>
          <a:xfrm>
            <a:off x="4854823" y="1878832"/>
            <a:ext cx="3995490" cy="2516708"/>
          </a:xfrm>
          <a:prstGeom prst="rect">
            <a:avLst/>
          </a:prstGeom>
          <a:ln w="12700">
            <a:miter lim="400000"/>
          </a:ln>
        </p:spPr>
      </p:pic>
      <p:pic>
        <p:nvPicPr>
          <p:cNvPr id="317" name="Image" descr="Image"/>
          <p:cNvPicPr>
            <a:picLocks noChangeAspect="1"/>
          </p:cNvPicPr>
          <p:nvPr/>
        </p:nvPicPr>
        <p:blipFill>
          <a:blip r:embed="rId4">
            <a:extLst/>
          </a:blip>
          <a:stretch>
            <a:fillRect/>
          </a:stretch>
        </p:blipFill>
        <p:spPr>
          <a:xfrm>
            <a:off x="690024" y="4493166"/>
            <a:ext cx="4164800" cy="1938562"/>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320"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323"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Review: The Belle Époque Broken"/>
          <p:cNvSpPr txBox="1"/>
          <p:nvPr>
            <p:ph type="title" idx="4294967295"/>
          </p:nvPr>
        </p:nvSpPr>
        <p:spPr>
          <a:xfrm>
            <a:off x="457199" y="-2"/>
            <a:ext cx="8234348" cy="1094175"/>
          </a:xfrm>
          <a:prstGeom prst="rect">
            <a:avLst/>
          </a:prstGeom>
        </p:spPr>
        <p:txBody>
          <a:bodyPr lIns="50800" tIns="50800" rIns="50800" bIns="50800"/>
          <a:lstStyle/>
          <a:p>
            <a:pPr lvl="1" defTabSz="287534">
              <a:defRPr sz="3900"/>
            </a:pPr>
            <a:r>
              <a:t>Review: The Belle Époque Broken</a:t>
            </a:r>
          </a:p>
        </p:txBody>
      </p:sp>
      <p:sp>
        <p:nvSpPr>
          <p:cNvPr id="326" name="John Maynard Keynes:…"/>
          <p:cNvSpPr txBox="1"/>
          <p:nvPr>
            <p:ph type="body" idx="4294967295"/>
          </p:nvPr>
        </p:nvSpPr>
        <p:spPr>
          <a:xfrm>
            <a:off x="457199" y="1094170"/>
            <a:ext cx="8234348" cy="5244065"/>
          </a:xfrm>
          <a:prstGeom prst="rect">
            <a:avLst/>
          </a:prstGeom>
        </p:spPr>
        <p:txBody>
          <a:bodyPr lIns="50800" tIns="50800" rIns="50800" bIns="50800" anchor="t"/>
          <a:lstStyle/>
          <a:p>
            <a:pPr marL="0" indent="0" defTabSz="343813">
              <a:spcBef>
                <a:spcPts val="0"/>
              </a:spcBef>
              <a:buSzTx/>
              <a:buNone/>
              <a:defRPr b="1" sz="1700">
                <a:uFill>
                  <a:solidFill>
                    <a:srgbClr val="000000"/>
                  </a:solidFill>
                </a:uFill>
                <a:latin typeface="+mj-lt"/>
                <a:ea typeface="+mj-ea"/>
                <a:cs typeface="+mj-cs"/>
                <a:sym typeface="Helvetica"/>
              </a:defRPr>
            </a:pPr>
            <a:r>
              <a:t>John Maynard Keynes:</a:t>
            </a:r>
          </a:p>
          <a:p>
            <a:pPr marL="0" indent="0" defTabSz="343813">
              <a:spcBef>
                <a:spcPts val="0"/>
              </a:spcBef>
              <a:buSzTx/>
              <a:buNone/>
              <a:defRPr b="1" sz="1700">
                <a:uFill>
                  <a:solidFill>
                    <a:srgbClr val="000000"/>
                  </a:solidFill>
                </a:uFill>
                <a:latin typeface="+mj-lt"/>
                <a:ea typeface="+mj-ea"/>
                <a:cs typeface="+mj-cs"/>
                <a:sym typeface="Helvetica"/>
              </a:defRPr>
            </a:pPr>
          </a:p>
          <a:p>
            <a:pPr marL="289748" indent="-289748" defTabSz="731519">
              <a:spcBef>
                <a:spcPts val="600"/>
              </a:spcBef>
              <a:defRPr sz="1900">
                <a:uFill>
                  <a:solidFill>
                    <a:srgbClr val="000000"/>
                  </a:solidFill>
                </a:uFill>
                <a:latin typeface="Calibri"/>
                <a:ea typeface="Calibri"/>
                <a:cs typeface="Calibri"/>
                <a:sym typeface="Calibri"/>
              </a:defRPr>
            </a:pPr>
            <a:r>
              <a:t>“Very few of us realise[d] with conviction the intensely unusual, unstable, complicated, unreliable, temporary nature of the economic organisation by which Western Europe has lived for the last half century. We assume some of the most peculiar and temporary of our late advantages as natural, permanent, and to be depended on, and we lay our plans accordingly. </a:t>
            </a:r>
          </a:p>
          <a:p>
            <a:pPr marL="289748" indent="-289748" defTabSz="731519">
              <a:spcBef>
                <a:spcPts val="600"/>
              </a:spcBef>
              <a:defRPr sz="1900">
                <a:uFill>
                  <a:solidFill>
                    <a:srgbClr val="000000"/>
                  </a:solidFill>
                </a:uFill>
                <a:latin typeface="Calibri"/>
                <a:ea typeface="Calibri"/>
                <a:cs typeface="Calibri"/>
                <a:sym typeface="Calibri"/>
              </a:defRPr>
            </a:pPr>
            <a:r>
              <a:t>“On this sandy and false foundation we scheme for social improvement and dress our political platforms, pursue our animosities and particular ambitions, and feel ourselves with enough margin in hand to foster, not assuage, civil conflict in the European family.... </a:t>
            </a:r>
          </a:p>
          <a:p>
            <a:pPr marL="289748" indent="-289748" defTabSz="731519">
              <a:spcBef>
                <a:spcPts val="600"/>
              </a:spcBef>
              <a:defRPr sz="1900">
                <a:uFill>
                  <a:solidFill>
                    <a:srgbClr val="000000"/>
                  </a:solidFill>
                </a:uFill>
                <a:latin typeface="Calibri"/>
                <a:ea typeface="Calibri"/>
                <a:cs typeface="Calibri"/>
                <a:sym typeface="Calibri"/>
              </a:defRPr>
            </a:pPr>
            <a:r>
              <a:t>“France, Germany, Italy, Austria, and Holland, Russia and Roumania and Poland, throb together, and their structure and civilisation are essentially one. They flourished together, they have rocked together in a war which we, in spite of our enormous contributions and sacrifices (like though in a less degree than America), economically stood outside, and they may fall together…”</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Aristocracy &amp; Social Democracy"/>
          <p:cNvSpPr txBox="1"/>
          <p:nvPr>
            <p:ph type="title" idx="4294967295"/>
          </p:nvPr>
        </p:nvSpPr>
        <p:spPr>
          <a:xfrm>
            <a:off x="457199" y="-2"/>
            <a:ext cx="8234348" cy="1094175"/>
          </a:xfrm>
          <a:prstGeom prst="rect">
            <a:avLst/>
          </a:prstGeom>
        </p:spPr>
        <p:txBody>
          <a:bodyPr lIns="50800" tIns="50800" rIns="50800" bIns="50800"/>
          <a:lstStyle/>
          <a:p>
            <a:pPr lvl="1" defTabSz="303965">
              <a:defRPr sz="4100">
                <a:solidFill>
                  <a:srgbClr val="000080"/>
                </a:solidFill>
              </a:defRPr>
            </a:pPr>
            <a:r>
              <a:t>Aristocracy &amp; Social Democracy</a:t>
            </a:r>
          </a:p>
        </p:txBody>
      </p:sp>
      <p:sp>
        <p:nvSpPr>
          <p:cNvPr id="329" name="The aristocrats had rolled the dice:…"/>
          <p:cNvSpPr txBox="1"/>
          <p:nvPr>
            <p:ph type="body" idx="4294967295"/>
          </p:nvPr>
        </p:nvSpPr>
        <p:spPr>
          <a:xfrm>
            <a:off x="457199" y="1094170"/>
            <a:ext cx="8234348" cy="5244065"/>
          </a:xfrm>
          <a:prstGeom prst="rect">
            <a:avLst/>
          </a:prstGeom>
        </p:spPr>
        <p:txBody>
          <a:bodyPr lIns="50800" tIns="50800" rIns="50800" bIns="50800" anchor="t"/>
          <a:lstStyle/>
          <a:p>
            <a:pPr marL="0" indent="0" defTabSz="253563">
              <a:spcBef>
                <a:spcPts val="0"/>
              </a:spcBef>
              <a:buSzTx/>
              <a:buNone/>
              <a:defRPr b="1" sz="1200">
                <a:uFill>
                  <a:solidFill>
                    <a:srgbClr val="000000"/>
                  </a:solidFill>
                </a:uFill>
                <a:latin typeface="+mj-lt"/>
                <a:ea typeface="+mj-ea"/>
                <a:cs typeface="+mj-cs"/>
                <a:sym typeface="Helvetica"/>
              </a:defRPr>
            </a:pPr>
            <a:r>
              <a:t>The aristocrats had rolled the dice:</a:t>
            </a:r>
          </a:p>
          <a:p>
            <a:pPr marL="213688" indent="-213688" defTabSz="539494">
              <a:spcBef>
                <a:spcPts val="400"/>
              </a:spcBef>
              <a:defRPr sz="1400">
                <a:uFill>
                  <a:solidFill>
                    <a:srgbClr val="000000"/>
                  </a:solidFill>
                </a:uFill>
                <a:latin typeface="Calibri"/>
                <a:ea typeface="Calibri"/>
                <a:cs typeface="Calibri"/>
                <a:sym typeface="Calibri"/>
              </a:defRPr>
            </a:pPr>
            <a:r>
              <a:t>Europe in 1914 was a Europe of national populations, of industrialists and socialists, of factory workers and technicians…</a:t>
            </a:r>
          </a:p>
          <a:p>
            <a:pPr marL="213688" indent="-213688" defTabSz="539494">
              <a:spcBef>
                <a:spcPts val="400"/>
              </a:spcBef>
              <a:defRPr sz="1400">
                <a:uFill>
                  <a:solidFill>
                    <a:srgbClr val="000000"/>
                  </a:solidFill>
                </a:uFill>
                <a:latin typeface="Calibri"/>
                <a:ea typeface="Calibri"/>
                <a:cs typeface="Calibri"/>
                <a:sym typeface="Calibri"/>
              </a:defRPr>
            </a:pPr>
            <a:r>
              <a:t>Europe’s governments in 1914—especially the defense and foreign affairs ministries—had been populated by aristocrats, ex-aristocrats, and would-be aristocrats.</a:t>
            </a:r>
          </a:p>
          <a:p>
            <a:pPr marL="213688" indent="-213688" defTabSz="539494">
              <a:spcBef>
                <a:spcPts val="400"/>
              </a:spcBef>
              <a:defRPr sz="1400">
                <a:uFill>
                  <a:solidFill>
                    <a:srgbClr val="000000"/>
                  </a:solidFill>
                </a:uFill>
                <a:latin typeface="Calibri"/>
                <a:ea typeface="Calibri"/>
                <a:cs typeface="Calibri"/>
                <a:sym typeface="Calibri"/>
              </a:defRPr>
            </a:pPr>
            <a:r>
              <a:t>Landed, aristocratic, military elites had control of many of the levers of propaganda and power…</a:t>
            </a:r>
          </a:p>
          <a:p>
            <a:pPr marL="213688" indent="-213688" defTabSz="539494">
              <a:spcBef>
                <a:spcPts val="400"/>
              </a:spcBef>
              <a:defRPr sz="1400">
                <a:uFill>
                  <a:solidFill>
                    <a:srgbClr val="000000"/>
                  </a:solidFill>
                </a:uFill>
                <a:latin typeface="Calibri"/>
                <a:ea typeface="Calibri"/>
                <a:cs typeface="Calibri"/>
                <a:sym typeface="Calibri"/>
              </a:defRPr>
            </a:pPr>
            <a:r>
              <a:t>Aristocrats had had help. Industrialists and entrepreneurs were eager to provide their political support in return for economic benefits, as in the 1879 German “marriage of iron and rye”: the imposition of tariffs on imports of British steel (to protect the positions of German manufacturers) and on imports of American grain (to protect the positions of German landlords)… </a:t>
            </a:r>
          </a:p>
          <a:p>
            <a:pPr marL="213688" indent="-213688" defTabSz="539494">
              <a:spcBef>
                <a:spcPts val="400"/>
              </a:spcBef>
              <a:defRPr sz="1400">
                <a:uFill>
                  <a:solidFill>
                    <a:srgbClr val="000000"/>
                  </a:solidFill>
                </a:uFill>
                <a:latin typeface="Calibri"/>
                <a:ea typeface="Calibri"/>
                <a:cs typeface="Calibri"/>
                <a:sym typeface="Calibri"/>
              </a:defRPr>
            </a:pPr>
            <a:r>
              <a:t>On the eve of World War I, these landed military service aristocrats, ex-aristocrats, and would-be aristocrats increasingly found themselves members of a social caste that had no societal function…</a:t>
            </a:r>
          </a:p>
          <a:p>
            <a:pPr marL="213688" indent="-213688" defTabSz="539494">
              <a:spcBef>
                <a:spcPts val="400"/>
              </a:spcBef>
              <a:defRPr sz="1400">
                <a:uFill>
                  <a:solidFill>
                    <a:srgbClr val="000000"/>
                  </a:solidFill>
                </a:uFill>
                <a:latin typeface="Calibri"/>
                <a:ea typeface="Calibri"/>
                <a:cs typeface="Calibri"/>
                <a:sym typeface="Calibri"/>
              </a:defRPr>
            </a:pPr>
            <a:r>
              <a:t>But power—in the form of office and of vast (if declining relative) wealth—and propaganda—in the form of pageantry and the press—were reinforced by ideologies: Social darwinism…</a:t>
            </a:r>
          </a:p>
          <a:p>
            <a:pPr marL="213688" indent="-213688" defTabSz="539494">
              <a:spcBef>
                <a:spcPts val="400"/>
              </a:spcBef>
              <a:defRPr sz="1400">
                <a:uFill>
                  <a:solidFill>
                    <a:srgbClr val="000000"/>
                  </a:solidFill>
                </a:uFill>
                <a:latin typeface="Calibri"/>
                <a:ea typeface="Calibri"/>
                <a:cs typeface="Calibri"/>
                <a:sym typeface="Calibri"/>
              </a:defRPr>
            </a:pPr>
            <a:r>
              <a:t>The aristocrats rolled the dice—and lost…</a:t>
            </a:r>
          </a:p>
          <a:p>
            <a:pPr marL="0" indent="0" defTabSz="253563">
              <a:spcBef>
                <a:spcPts val="0"/>
              </a:spcBef>
              <a:buSzTx/>
              <a:buNone/>
              <a:defRPr b="1" sz="1200">
                <a:uFill>
                  <a:solidFill>
                    <a:srgbClr val="000000"/>
                  </a:solidFill>
                </a:uFill>
                <a:latin typeface="+mj-lt"/>
                <a:ea typeface="+mj-ea"/>
                <a:cs typeface="+mj-cs"/>
                <a:sym typeface="Helvetica"/>
              </a:defRPr>
            </a:pPr>
          </a:p>
          <a:p>
            <a:pPr marL="0" indent="0" defTabSz="253563">
              <a:spcBef>
                <a:spcPts val="0"/>
              </a:spcBef>
              <a:buSzTx/>
              <a:buNone/>
              <a:defRPr b="1" sz="1200">
                <a:uFill>
                  <a:solidFill>
                    <a:srgbClr val="000000"/>
                  </a:solidFill>
                </a:uFill>
                <a:latin typeface="+mj-lt"/>
                <a:ea typeface="+mj-ea"/>
                <a:cs typeface="+mj-cs"/>
                <a:sym typeface="Helvetica"/>
              </a:defRPr>
            </a:pPr>
            <a:r>
              <a:t>Social democrats picked up the chips:</a:t>
            </a:r>
          </a:p>
          <a:p>
            <a:pPr marL="213688" indent="-213688" defTabSz="539494">
              <a:spcBef>
                <a:spcPts val="400"/>
              </a:spcBef>
              <a:defRPr sz="1400">
                <a:uFill>
                  <a:solidFill>
                    <a:srgbClr val="000000"/>
                  </a:solidFill>
                </a:uFill>
                <a:latin typeface="Calibri"/>
                <a:ea typeface="Calibri"/>
                <a:cs typeface="Calibri"/>
                <a:sym typeface="Calibri"/>
              </a:defRPr>
            </a:pPr>
            <a:r>
              <a:t>Expanded suffrage…</a:t>
            </a:r>
          </a:p>
          <a:p>
            <a:pPr marL="213688" indent="-213688" defTabSz="539494">
              <a:spcBef>
                <a:spcPts val="400"/>
              </a:spcBef>
              <a:defRPr sz="1400">
                <a:uFill>
                  <a:solidFill>
                    <a:srgbClr val="000000"/>
                  </a:solidFill>
                </a:uFill>
                <a:latin typeface="Calibri"/>
                <a:ea typeface="Calibri"/>
                <a:cs typeface="Calibri"/>
                <a:sym typeface="Calibri"/>
              </a:defRPr>
            </a:pPr>
            <a:r>
              <a:t>Proportional representation…</a:t>
            </a:r>
          </a:p>
          <a:p>
            <a:pPr marL="213688" indent="-213688" defTabSz="539494">
              <a:spcBef>
                <a:spcPts val="400"/>
              </a:spcBef>
              <a:defRPr sz="1400">
                <a:uFill>
                  <a:solidFill>
                    <a:srgbClr val="000000"/>
                  </a:solidFill>
                </a:uFill>
                <a:latin typeface="Calibri"/>
                <a:ea typeface="Calibri"/>
                <a:cs typeface="Calibri"/>
                <a:sym typeface="Calibri"/>
              </a:defRPr>
            </a:pPr>
            <a:r>
              <a:t>“Lands fit for heroes…”</a:t>
            </a:r>
          </a:p>
          <a:p>
            <a:pPr marL="213688" indent="-213688" defTabSz="539494">
              <a:spcBef>
                <a:spcPts val="400"/>
              </a:spcBef>
              <a:defRPr sz="1400">
                <a:uFill>
                  <a:solidFill>
                    <a:srgbClr val="000000"/>
                  </a:solidFill>
                </a:uFill>
                <a:latin typeface="Calibri"/>
                <a:ea typeface="Calibri"/>
                <a:cs typeface="Calibri"/>
                <a:sym typeface="Calibri"/>
              </a:defRPr>
            </a:pPr>
            <a:r>
              <a:t>How to provide for the benefits politicians promised?</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Reparations, Taxes, and Inflation"/>
          <p:cNvSpPr txBox="1"/>
          <p:nvPr>
            <p:ph type="title" idx="4294967295"/>
          </p:nvPr>
        </p:nvSpPr>
        <p:spPr>
          <a:xfrm>
            <a:off x="457199" y="-2"/>
            <a:ext cx="8234348" cy="1094175"/>
          </a:xfrm>
          <a:prstGeom prst="rect">
            <a:avLst/>
          </a:prstGeom>
        </p:spPr>
        <p:txBody>
          <a:bodyPr lIns="50800" tIns="50800" rIns="50800" bIns="50800"/>
          <a:lstStyle/>
          <a:p>
            <a:pPr lvl="1" defTabSz="299858">
              <a:defRPr sz="4000">
                <a:solidFill>
                  <a:srgbClr val="000080"/>
                </a:solidFill>
              </a:defRPr>
            </a:pPr>
            <a:r>
              <a:t>Reparations, Taxes, and Inflation</a:t>
            </a:r>
          </a:p>
        </p:txBody>
      </p:sp>
      <p:sp>
        <p:nvSpPr>
          <p:cNvPr id="332" name="Reparations…"/>
          <p:cNvSpPr txBox="1"/>
          <p:nvPr>
            <p:ph type="body" idx="4294967295"/>
          </p:nvPr>
        </p:nvSpPr>
        <p:spPr>
          <a:xfrm>
            <a:off x="457199" y="1094170"/>
            <a:ext cx="8234348" cy="5244065"/>
          </a:xfrm>
          <a:prstGeom prst="rect">
            <a:avLst/>
          </a:prstGeom>
        </p:spPr>
        <p:txBody>
          <a:bodyPr lIns="50800" tIns="50800" rIns="50800" bIns="50800" anchor="t"/>
          <a:lstStyle/>
          <a:p>
            <a:pPr marL="0" indent="0" defTabSz="257860">
              <a:spcBef>
                <a:spcPts val="0"/>
              </a:spcBef>
              <a:buSzTx/>
              <a:buNone/>
              <a:defRPr b="1" sz="1300">
                <a:uFill>
                  <a:solidFill>
                    <a:srgbClr val="000000"/>
                  </a:solidFill>
                </a:uFill>
                <a:latin typeface="+mj-lt"/>
                <a:ea typeface="+mj-ea"/>
                <a:cs typeface="+mj-cs"/>
                <a:sym typeface="Helvetica"/>
              </a:defRPr>
            </a:pPr>
            <a:r>
              <a:t>Reparations</a:t>
            </a:r>
          </a:p>
          <a:p>
            <a:pPr marL="217311" indent="-217311" defTabSz="548640">
              <a:spcBef>
                <a:spcPts val="500"/>
              </a:spcBef>
              <a:defRPr sz="1400">
                <a:uFill>
                  <a:solidFill>
                    <a:srgbClr val="000000"/>
                  </a:solidFill>
                </a:uFill>
                <a:latin typeface="Calibri"/>
                <a:ea typeface="Calibri"/>
                <a:cs typeface="Calibri"/>
                <a:sym typeface="Calibri"/>
              </a:defRPr>
            </a:pPr>
            <a:r>
              <a:t>A peace “without annexations and indemnities”…</a:t>
            </a:r>
          </a:p>
          <a:p>
            <a:pPr marL="217311" indent="-217311" defTabSz="548640">
              <a:spcBef>
                <a:spcPts val="500"/>
              </a:spcBef>
              <a:defRPr sz="1400">
                <a:uFill>
                  <a:solidFill>
                    <a:srgbClr val="000000"/>
                  </a:solidFill>
                </a:uFill>
                <a:latin typeface="Calibri"/>
                <a:ea typeface="Calibri"/>
                <a:cs typeface="Calibri"/>
                <a:sym typeface="Calibri"/>
              </a:defRPr>
            </a:pPr>
            <a:r>
              <a:t>But not without </a:t>
            </a:r>
            <a:r>
              <a:rPr i="1"/>
              <a:t>reparations…</a:t>
            </a:r>
            <a:endParaRPr i="1"/>
          </a:p>
          <a:p>
            <a:pPr marL="217311" indent="-217311" defTabSz="548640">
              <a:spcBef>
                <a:spcPts val="500"/>
              </a:spcBef>
              <a:defRPr sz="1400">
                <a:uFill>
                  <a:solidFill>
                    <a:srgbClr val="000000"/>
                  </a:solidFill>
                </a:uFill>
                <a:latin typeface="Calibri"/>
                <a:ea typeface="Calibri"/>
                <a:cs typeface="Calibri"/>
                <a:sym typeface="Calibri"/>
              </a:defRPr>
            </a:pPr>
            <a:r>
              <a:t>Two years’ of Germany’s national income demanded:</a:t>
            </a:r>
          </a:p>
          <a:p>
            <a:pPr lvl="1" marL="484011" indent="-217311" defTabSz="548640">
              <a:spcBef>
                <a:spcPts val="500"/>
              </a:spcBef>
              <a:defRPr sz="1400">
                <a:uFill>
                  <a:solidFill>
                    <a:srgbClr val="000000"/>
                  </a:solidFill>
                </a:uFill>
                <a:latin typeface="Calibri"/>
                <a:ea typeface="Calibri"/>
                <a:cs typeface="Calibri"/>
                <a:sym typeface="Calibri"/>
              </a:defRPr>
            </a:pPr>
            <a:r>
              <a:t>Much of it “boob bait for the bubbas…” on the part of Allied politicians…</a:t>
            </a:r>
          </a:p>
          <a:p>
            <a:pPr lvl="1" marL="484011" indent="-217311" defTabSz="548640">
              <a:spcBef>
                <a:spcPts val="500"/>
              </a:spcBef>
              <a:defRPr sz="1400">
                <a:uFill>
                  <a:solidFill>
                    <a:srgbClr val="000000"/>
                  </a:solidFill>
                </a:uFill>
                <a:latin typeface="Calibri"/>
                <a:ea typeface="Calibri"/>
                <a:cs typeface="Calibri"/>
                <a:sym typeface="Calibri"/>
              </a:defRPr>
            </a:pPr>
            <a:r>
              <a:t>But a powerful shaper of post-WWI Germany</a:t>
            </a:r>
          </a:p>
          <a:p>
            <a:pPr marL="0" indent="0" defTabSz="257860">
              <a:spcBef>
                <a:spcPts val="0"/>
              </a:spcBef>
              <a:buSzTx/>
              <a:buNone/>
              <a:defRPr b="1" sz="1300">
                <a:uFill>
                  <a:solidFill>
                    <a:srgbClr val="000000"/>
                  </a:solidFill>
                </a:uFill>
                <a:latin typeface="+mj-lt"/>
                <a:ea typeface="+mj-ea"/>
                <a:cs typeface="+mj-cs"/>
                <a:sym typeface="Helvetica"/>
              </a:defRPr>
            </a:pPr>
          </a:p>
          <a:p>
            <a:pPr marL="0" indent="0" defTabSz="257860">
              <a:spcBef>
                <a:spcPts val="0"/>
              </a:spcBef>
              <a:buSzTx/>
              <a:buNone/>
              <a:defRPr b="1" sz="1300">
                <a:uFill>
                  <a:solidFill>
                    <a:srgbClr val="000000"/>
                  </a:solidFill>
                </a:uFill>
                <a:latin typeface="+mj-lt"/>
                <a:ea typeface="+mj-ea"/>
                <a:cs typeface="+mj-cs"/>
                <a:sym typeface="Helvetica"/>
              </a:defRPr>
            </a:pPr>
            <a:r>
              <a:t>Taxes</a:t>
            </a:r>
          </a:p>
          <a:p>
            <a:pPr marL="217311" indent="-217311" defTabSz="548640">
              <a:spcBef>
                <a:spcPts val="500"/>
              </a:spcBef>
              <a:defRPr sz="1400">
                <a:uFill>
                  <a:solidFill>
                    <a:srgbClr val="000000"/>
                  </a:solidFill>
                </a:uFill>
                <a:latin typeface="Calibri"/>
                <a:ea typeface="Calibri"/>
                <a:cs typeface="Calibri"/>
                <a:sym typeface="Calibri"/>
              </a:defRPr>
            </a:pPr>
            <a:r>
              <a:t>High and progressive tax rates…</a:t>
            </a:r>
          </a:p>
          <a:p>
            <a:pPr marL="217311" indent="-217311" defTabSz="548640">
              <a:spcBef>
                <a:spcPts val="500"/>
              </a:spcBef>
              <a:defRPr sz="1400">
                <a:uFill>
                  <a:solidFill>
                    <a:srgbClr val="000000"/>
                  </a:solidFill>
                </a:uFill>
                <a:latin typeface="Calibri"/>
                <a:ea typeface="Calibri"/>
                <a:cs typeface="Calibri"/>
                <a:sym typeface="Calibri"/>
              </a:defRPr>
            </a:pPr>
            <a:r>
              <a:t>A powerful impact on inequality…</a:t>
            </a:r>
          </a:p>
          <a:p>
            <a:pPr marL="217311" indent="-217311" defTabSz="548640">
              <a:spcBef>
                <a:spcPts val="500"/>
              </a:spcBef>
              <a:defRPr sz="1400">
                <a:uFill>
                  <a:solidFill>
                    <a:srgbClr val="000000"/>
                  </a:solidFill>
                </a:uFill>
                <a:latin typeface="Calibri"/>
                <a:ea typeface="Calibri"/>
                <a:cs typeface="Calibri"/>
                <a:sym typeface="Calibri"/>
              </a:defRPr>
            </a:pPr>
            <a:r>
              <a:t>Class war…</a:t>
            </a:r>
          </a:p>
          <a:p>
            <a:pPr marL="217311" indent="-217311" defTabSz="548640">
              <a:spcBef>
                <a:spcPts val="500"/>
              </a:spcBef>
              <a:defRPr sz="1400">
                <a:uFill>
                  <a:solidFill>
                    <a:srgbClr val="000000"/>
                  </a:solidFill>
                </a:uFill>
                <a:latin typeface="Calibri"/>
                <a:ea typeface="Calibri"/>
                <a:cs typeface="Calibri"/>
                <a:sym typeface="Calibri"/>
              </a:defRPr>
            </a:pPr>
          </a:p>
          <a:p>
            <a:pPr marL="0" indent="0" defTabSz="257860">
              <a:spcBef>
                <a:spcPts val="0"/>
              </a:spcBef>
              <a:buSzTx/>
              <a:buNone/>
              <a:defRPr b="1" sz="1300">
                <a:uFill>
                  <a:solidFill>
                    <a:srgbClr val="000000"/>
                  </a:solidFill>
                </a:uFill>
                <a:latin typeface="+mj-lt"/>
                <a:ea typeface="+mj-ea"/>
                <a:cs typeface="+mj-cs"/>
                <a:sym typeface="Helvetica"/>
              </a:defRPr>
            </a:pPr>
            <a:r>
              <a:t>Inflation</a:t>
            </a:r>
          </a:p>
          <a:p>
            <a:pPr marL="217311" indent="-217311" defTabSz="548640">
              <a:spcBef>
                <a:spcPts val="500"/>
              </a:spcBef>
              <a:defRPr sz="1400">
                <a:uFill>
                  <a:solidFill>
                    <a:srgbClr val="000000"/>
                  </a:solidFill>
                </a:uFill>
                <a:latin typeface="Calibri"/>
                <a:ea typeface="Calibri"/>
                <a:cs typeface="Calibri"/>
                <a:sym typeface="Calibri"/>
              </a:defRPr>
            </a:pPr>
            <a:r>
              <a:t>U.S.: price level x1.5</a:t>
            </a:r>
          </a:p>
          <a:p>
            <a:pPr marL="217311" indent="-217311" defTabSz="548640">
              <a:spcBef>
                <a:spcPts val="500"/>
              </a:spcBef>
              <a:defRPr sz="1400">
                <a:uFill>
                  <a:solidFill>
                    <a:srgbClr val="000000"/>
                  </a:solidFill>
                </a:uFill>
                <a:latin typeface="Calibri"/>
                <a:ea typeface="Calibri"/>
                <a:cs typeface="Calibri"/>
                <a:sym typeface="Calibri"/>
              </a:defRPr>
            </a:pPr>
            <a:r>
              <a:t>Britain: price level x2.0</a:t>
            </a:r>
          </a:p>
          <a:p>
            <a:pPr marL="217311" indent="-217311" defTabSz="548640">
              <a:spcBef>
                <a:spcPts val="500"/>
              </a:spcBef>
              <a:defRPr sz="1400">
                <a:uFill>
                  <a:solidFill>
                    <a:srgbClr val="000000"/>
                  </a:solidFill>
                </a:uFill>
                <a:latin typeface="Calibri"/>
                <a:ea typeface="Calibri"/>
                <a:cs typeface="Calibri"/>
                <a:sym typeface="Calibri"/>
              </a:defRPr>
            </a:pPr>
            <a:r>
              <a:t>France: price level x7.0</a:t>
            </a:r>
          </a:p>
          <a:p>
            <a:pPr lvl="1" marL="484011" indent="-217311" defTabSz="548640">
              <a:spcBef>
                <a:spcPts val="500"/>
              </a:spcBef>
              <a:defRPr sz="1400">
                <a:uFill>
                  <a:solidFill>
                    <a:srgbClr val="000000"/>
                  </a:solidFill>
                </a:uFill>
                <a:latin typeface="Calibri"/>
                <a:ea typeface="Calibri"/>
                <a:cs typeface="Calibri"/>
                <a:sym typeface="Calibri"/>
              </a:defRPr>
            </a:pPr>
            <a:r>
              <a:t>French government had encouraged investment in Russian bonds…</a:t>
            </a:r>
          </a:p>
          <a:p>
            <a:pPr marL="217311" indent="-217311" defTabSz="548640">
              <a:spcBef>
                <a:spcPts val="500"/>
              </a:spcBef>
              <a:defRPr sz="1400">
                <a:uFill>
                  <a:solidFill>
                    <a:srgbClr val="000000"/>
                  </a:solidFill>
                </a:uFill>
                <a:latin typeface="Calibri"/>
                <a:ea typeface="Calibri"/>
                <a:cs typeface="Calibri"/>
                <a:sym typeface="Calibri"/>
              </a:defRPr>
            </a:pPr>
            <a:r>
              <a:t>German: price level x1,000,000,000,000</a:t>
            </a:r>
          </a:p>
          <a:p>
            <a:pPr lvl="1" marL="484011" indent="-217311" defTabSz="548640">
              <a:spcBef>
                <a:spcPts val="500"/>
              </a:spcBef>
              <a:defRPr sz="1400">
                <a:uFill>
                  <a:solidFill>
                    <a:srgbClr val="000000"/>
                  </a:solidFill>
                </a:uFill>
                <a:latin typeface="Calibri"/>
                <a:ea typeface="Calibri"/>
                <a:cs typeface="Calibri"/>
                <a:sym typeface="Calibri"/>
              </a:defRPr>
            </a:pPr>
            <a:r>
              <a:t>Austria, Hungary, Czechoslovakia the same…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Keynes’s Protest"/>
          <p:cNvSpPr txBox="1"/>
          <p:nvPr>
            <p:ph type="title" idx="4294967295"/>
          </p:nvPr>
        </p:nvSpPr>
        <p:spPr>
          <a:xfrm>
            <a:off x="457199" y="-2"/>
            <a:ext cx="8234348" cy="1094175"/>
          </a:xfrm>
          <a:prstGeom prst="rect">
            <a:avLst/>
          </a:prstGeom>
        </p:spPr>
        <p:txBody>
          <a:bodyPr lIns="50800" tIns="50800" rIns="50800" bIns="50800"/>
          <a:lstStyle/>
          <a:p>
            <a:pPr lvl="1" defTabSz="410764">
              <a:defRPr>
                <a:solidFill>
                  <a:srgbClr val="000080"/>
                </a:solidFill>
              </a:defRPr>
            </a:pPr>
            <a:r>
              <a:t>Keynes’s Protest</a:t>
            </a:r>
          </a:p>
        </p:txBody>
      </p:sp>
      <p:sp>
        <p:nvSpPr>
          <p:cNvPr id="335" name="Jan Christian Smuts:…"/>
          <p:cNvSpPr txBox="1"/>
          <p:nvPr>
            <p:ph type="body" idx="4294967295"/>
          </p:nvPr>
        </p:nvSpPr>
        <p:spPr>
          <a:xfrm>
            <a:off x="457199" y="1094170"/>
            <a:ext cx="8234348" cy="5244065"/>
          </a:xfrm>
          <a:prstGeom prst="rect">
            <a:avLst/>
          </a:prstGeom>
        </p:spPr>
        <p:txBody>
          <a:bodyPr lIns="50800" tIns="50800" rIns="50800" bIns="50800" anchor="t"/>
          <a:lstStyle/>
          <a:p>
            <a:pPr marL="0" indent="0" defTabSz="429768">
              <a:spcBef>
                <a:spcPts val="0"/>
              </a:spcBef>
              <a:buSzTx/>
              <a:buNone/>
              <a:defRPr b="1" sz="2200">
                <a:uFill>
                  <a:solidFill>
                    <a:srgbClr val="000000"/>
                  </a:solidFill>
                </a:uFill>
                <a:latin typeface="+mj-lt"/>
                <a:ea typeface="+mj-ea"/>
                <a:cs typeface="+mj-cs"/>
                <a:sym typeface="Helvetica"/>
              </a:defRPr>
            </a:pPr>
            <a:r>
              <a:t>Jan Christian Smuts:</a:t>
            </a:r>
          </a:p>
          <a:p>
            <a:pPr marL="0" indent="0" defTabSz="429768">
              <a:spcBef>
                <a:spcPts val="0"/>
              </a:spcBef>
              <a:buSzTx/>
              <a:buNone/>
              <a:defRPr b="1" sz="2200">
                <a:uFill>
                  <a:solidFill>
                    <a:srgbClr val="000000"/>
                  </a:solidFill>
                </a:uFill>
                <a:latin typeface="+mj-lt"/>
                <a:ea typeface="+mj-ea"/>
                <a:cs typeface="+mj-cs"/>
                <a:sym typeface="Helvetica"/>
              </a:defRPr>
            </a:pPr>
          </a:p>
          <a:p>
            <a:pPr marL="362184" indent="-362184" defTabSz="914400">
              <a:spcBef>
                <a:spcPts val="800"/>
              </a:spcBef>
              <a:defRPr>
                <a:uFill>
                  <a:solidFill>
                    <a:srgbClr val="000000"/>
                  </a:solidFill>
                </a:uFill>
                <a:latin typeface="Calibri"/>
                <a:ea typeface="Calibri"/>
                <a:cs typeface="Calibri"/>
                <a:sym typeface="Calibri"/>
              </a:defRPr>
            </a:pPr>
            <a:r>
              <a:t>“Poor Keynes often sits with me at night after a good dinner and we rail against the world and the coming flood. And I tell him that this is the time for Grigua’s prayer (the Lord to come himself and not to send his Son, as this is not a time for children). And then we laugh, and behind the laughter is [Herbert] Hoover’s horrible picture of thirty million people who must die unless there is some great intervention. But then again we think that things are never really as bad as that; and something will turn up, and the worst will never be. And somehow all these phases of feeling are true and right in some sense…”</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Keynes’s Protest II"/>
          <p:cNvSpPr txBox="1"/>
          <p:nvPr>
            <p:ph type="title" idx="4294967295"/>
          </p:nvPr>
        </p:nvSpPr>
        <p:spPr>
          <a:xfrm>
            <a:off x="457199" y="-2"/>
            <a:ext cx="8234348" cy="1094175"/>
          </a:xfrm>
          <a:prstGeom prst="rect">
            <a:avLst/>
          </a:prstGeom>
        </p:spPr>
        <p:txBody>
          <a:bodyPr lIns="50800" tIns="50800" rIns="50800" bIns="50800"/>
          <a:lstStyle/>
          <a:p>
            <a:pPr lvl="1" defTabSz="410764">
              <a:defRPr>
                <a:solidFill>
                  <a:srgbClr val="000080"/>
                </a:solidFill>
              </a:defRPr>
            </a:pPr>
            <a:r>
              <a:t>Keynes’s Protest II</a:t>
            </a:r>
          </a:p>
        </p:txBody>
      </p:sp>
      <p:sp>
        <p:nvSpPr>
          <p:cNvPr id="338" name="John Maynard Keynes:…"/>
          <p:cNvSpPr txBox="1"/>
          <p:nvPr>
            <p:ph type="body" idx="4294967295"/>
          </p:nvPr>
        </p:nvSpPr>
        <p:spPr>
          <a:xfrm>
            <a:off x="457199" y="1094170"/>
            <a:ext cx="8234348" cy="5244065"/>
          </a:xfrm>
          <a:prstGeom prst="rect">
            <a:avLst/>
          </a:prstGeom>
        </p:spPr>
        <p:txBody>
          <a:bodyPr lIns="50800" tIns="50800" rIns="50800" bIns="50800" anchor="t"/>
          <a:lstStyle/>
          <a:p>
            <a:pPr marL="0" indent="0" defTabSz="429768">
              <a:spcBef>
                <a:spcPts val="0"/>
              </a:spcBef>
              <a:buSzTx/>
              <a:buNone/>
              <a:defRPr b="1" sz="2200">
                <a:uFill>
                  <a:solidFill>
                    <a:srgbClr val="000000"/>
                  </a:solidFill>
                </a:uFill>
                <a:latin typeface="+mj-lt"/>
                <a:ea typeface="+mj-ea"/>
                <a:cs typeface="+mj-cs"/>
                <a:sym typeface="Helvetica"/>
              </a:defRPr>
            </a:pPr>
            <a:r>
              <a:t>John Maynard Keynes:</a:t>
            </a:r>
          </a:p>
          <a:p>
            <a:pPr marL="0" indent="0" defTabSz="429768">
              <a:spcBef>
                <a:spcPts val="0"/>
              </a:spcBef>
              <a:buSzTx/>
              <a:buNone/>
              <a:defRPr b="1" sz="2200">
                <a:uFill>
                  <a:solidFill>
                    <a:srgbClr val="000000"/>
                  </a:solidFill>
                </a:uFill>
                <a:latin typeface="+mj-lt"/>
                <a:ea typeface="+mj-ea"/>
                <a:cs typeface="+mj-cs"/>
                <a:sym typeface="Helvetica"/>
              </a:defRPr>
            </a:pPr>
          </a:p>
          <a:p>
            <a:pPr marL="362184" indent="-362184" defTabSz="914400">
              <a:spcBef>
                <a:spcPts val="800"/>
              </a:spcBef>
              <a:defRPr>
                <a:uFill>
                  <a:solidFill>
                    <a:srgbClr val="000000"/>
                  </a:solidFill>
                </a:uFill>
                <a:latin typeface="Calibri"/>
                <a:ea typeface="Calibri"/>
                <a:cs typeface="Calibri"/>
                <a:sym typeface="Calibri"/>
              </a:defRPr>
            </a:pPr>
            <a:r>
              <a:t>“If we aim deliberately at the impoverishment of Central Europe, vengeance, I dare predict, will not limp. Nothing can then delay for long that final civil war between the forces of reaction and the despairing convulsions of revolution, before which the horrors of the late German war will fade into nothing, and which will destroy... the civilization and progress of our generation…”</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 World War I</a:t>
            </a:r>
          </a:p>
        </p:txBody>
      </p:sp>
      <p:sp>
        <p:nvSpPr>
          <p:cNvPr id="341" name="On to Chapter 3: Globalizing the World, 1870-1914 (&amp; Eichengreen, 1&amp;2):…"/>
          <p:cNvSpPr txBox="1"/>
          <p:nvPr>
            <p:ph type="body" idx="4294967295"/>
          </p:nvPr>
        </p:nvSpPr>
        <p:spPr>
          <a:xfrm>
            <a:off x="277662" y="1267120"/>
            <a:ext cx="4894214" cy="5397505"/>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Nationalism</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Max Weber: “The vulgar conception of political economy is that it consists in working out recipes for making the world happy.… However… elbow-room… can [only] be won… through the hard struggle.... That standard of value adopted by a German economic theorist, can… be nothing other than a German policy and a German standard.... Our successors will... hold us responsible... for the amount of elbow-room we conquer....  The science of political economy is... a servant of... the lasting political-power interests of... our nation's power, and the vehicle of that power, the German national state…”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Erich von Manstein: von Manstein, von Lewinsky, Lewinski, Levi…</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“We offered 4 battleships a year, the navy demanded 6, and we compromised at 8”</a:t>
            </a:r>
          </a:p>
        </p:txBody>
      </p:sp>
      <p:pic>
        <p:nvPicPr>
          <p:cNvPr id="342" name="battleship_queen_elizabeth_-_Google_Search.png" descr="battleship_queen_elizabeth_-_Google_Search.png"/>
          <p:cNvPicPr>
            <a:picLocks noChangeAspect="1"/>
          </p:cNvPicPr>
          <p:nvPr/>
        </p:nvPicPr>
        <p:blipFill>
          <a:blip r:embed="rId2">
            <a:extLst/>
          </a:blip>
          <a:stretch>
            <a:fillRect/>
          </a:stretch>
        </p:blipFill>
        <p:spPr>
          <a:xfrm>
            <a:off x="5171873" y="1267123"/>
            <a:ext cx="3519674" cy="5310026"/>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The Catastrophe of World War I: Origins"/>
          <p:cNvSpPr txBox="1"/>
          <p:nvPr>
            <p:ph type="title" idx="4294967295"/>
          </p:nvPr>
        </p:nvSpPr>
        <p:spPr>
          <a:xfrm>
            <a:off x="457199" y="-2"/>
            <a:ext cx="8228391" cy="1156082"/>
          </a:xfrm>
          <a:prstGeom prst="rect">
            <a:avLst/>
          </a:prstGeom>
        </p:spPr>
        <p:txBody>
          <a:bodyPr lIns="50800" tIns="50800" rIns="50800" bIns="50800"/>
          <a:lstStyle>
            <a:lvl1pPr marL="27383" indent="-27383" defTabSz="630936">
              <a:defRPr sz="3800">
                <a:solidFill>
                  <a:srgbClr val="000080"/>
                </a:solidFill>
                <a:uFill>
                  <a:solidFill>
                    <a:srgbClr val="000000"/>
                  </a:solidFill>
                </a:uFill>
                <a:latin typeface="Calibri"/>
                <a:ea typeface="Calibri"/>
                <a:cs typeface="Calibri"/>
                <a:sym typeface="Calibri"/>
              </a:defRPr>
            </a:lvl1pPr>
          </a:lstStyle>
          <a:p>
            <a:pPr/>
            <a:r>
              <a:t>The Catastrophe of World War I: Origins</a:t>
            </a:r>
          </a:p>
        </p:txBody>
      </p:sp>
      <p:sp>
        <p:nvSpPr>
          <p:cNvPr id="345" name="In the summer of 1914 the empires of Russia and Austria-Hungary are skirmishing diplomatically and threatening each other militarily about the latest Balkan crisis…"/>
          <p:cNvSpPr txBox="1"/>
          <p:nvPr>
            <p:ph type="body" sz="half" idx="4294967295"/>
          </p:nvPr>
        </p:nvSpPr>
        <p:spPr>
          <a:xfrm>
            <a:off x="679141" y="1156077"/>
            <a:ext cx="4318309" cy="5111127"/>
          </a:xfrm>
          <a:prstGeom prst="rect">
            <a:avLst/>
          </a:prstGeom>
        </p:spPr>
        <p:txBody>
          <a:bodyPr lIns="50800" tIns="50800" rIns="50800" bIns="50800" anchor="t"/>
          <a:lstStyle/>
          <a:p>
            <a:pPr marL="289748" indent="-289748" defTabSz="731519">
              <a:spcBef>
                <a:spcPts val="600"/>
              </a:spcBef>
              <a:defRPr sz="1900">
                <a:uFill>
                  <a:solidFill>
                    <a:srgbClr val="000000"/>
                  </a:solidFill>
                </a:uFill>
                <a:latin typeface="Calibri"/>
                <a:ea typeface="Calibri"/>
                <a:cs typeface="Calibri"/>
                <a:sym typeface="Calibri"/>
              </a:defRPr>
            </a:pPr>
            <a:r>
              <a:t>In the summer of 1914 the empires of Russia and Austria-Hungary are skirmishing diplomatically and threatening each other militarily about the latest Balkan crisis</a:t>
            </a:r>
          </a:p>
          <a:p>
            <a:pPr lvl="1" marL="645348" indent="-289748" defTabSz="731519">
              <a:spcBef>
                <a:spcPts val="600"/>
              </a:spcBef>
              <a:defRPr sz="1900">
                <a:uFill>
                  <a:solidFill>
                    <a:srgbClr val="000000"/>
                  </a:solidFill>
                </a:uFill>
                <a:latin typeface="Calibri"/>
                <a:ea typeface="Calibri"/>
                <a:cs typeface="Calibri"/>
                <a:sym typeface="Calibri"/>
              </a:defRPr>
            </a:pPr>
            <a:r>
              <a:t>Began when in the summer of 1914 the Archduke Franz Ferdinand and his wife Sophie were assassinated in Sarajevo</a:t>
            </a:r>
          </a:p>
          <a:p>
            <a:pPr lvl="1" marL="645348" indent="-289748" defTabSz="731519">
              <a:spcBef>
                <a:spcPts val="600"/>
              </a:spcBef>
              <a:defRPr sz="1900">
                <a:uFill>
                  <a:solidFill>
                    <a:srgbClr val="000000"/>
                  </a:solidFill>
                </a:uFill>
                <a:latin typeface="Calibri"/>
                <a:ea typeface="Calibri"/>
                <a:cs typeface="Calibri"/>
                <a:sym typeface="Calibri"/>
              </a:defRPr>
            </a:pPr>
            <a:r>
              <a:t>By terrorists with very close links to the intelligence service of the Kingdom of Serbia</a:t>
            </a:r>
          </a:p>
          <a:p>
            <a:pPr lvl="1" marL="645348" indent="-289748" defTabSz="731519">
              <a:spcBef>
                <a:spcPts val="600"/>
              </a:spcBef>
              <a:defRPr sz="1900">
                <a:uFill>
                  <a:solidFill>
                    <a:srgbClr val="000000"/>
                  </a:solidFill>
                </a:uFill>
                <a:latin typeface="Calibri"/>
                <a:ea typeface="Calibri"/>
                <a:cs typeface="Calibri"/>
                <a:sym typeface="Calibri"/>
              </a:defRPr>
            </a:pPr>
            <a:r>
              <a:t>What would Austria’s response be?</a:t>
            </a:r>
          </a:p>
          <a:p>
            <a:pPr marL="289748" indent="-289748" defTabSz="731519">
              <a:spcBef>
                <a:spcPts val="600"/>
              </a:spcBef>
              <a:defRPr sz="1900">
                <a:uFill>
                  <a:solidFill>
                    <a:srgbClr val="000000"/>
                  </a:solidFill>
                </a:uFill>
                <a:latin typeface="Calibri"/>
                <a:ea typeface="Calibri"/>
                <a:cs typeface="Calibri"/>
                <a:sym typeface="Calibri"/>
              </a:defRPr>
            </a:pPr>
            <a:r>
              <a:t>And then Germany attacks Belgium</a:t>
            </a:r>
          </a:p>
          <a:p>
            <a:pPr marL="289748" indent="-289748" defTabSz="731519">
              <a:spcBef>
                <a:spcPts val="600"/>
              </a:spcBef>
              <a:defRPr sz="1900">
                <a:uFill>
                  <a:solidFill>
                    <a:srgbClr val="000000"/>
                  </a:solidFill>
                </a:uFill>
                <a:latin typeface="Calibri"/>
                <a:ea typeface="Calibri"/>
                <a:cs typeface="Calibri"/>
                <a:sym typeface="Calibri"/>
              </a:defRPr>
            </a:pPr>
            <a:r>
              <a:t>And then Australia attacks Turkey</a:t>
            </a:r>
          </a:p>
        </p:txBody>
      </p:sp>
      <p:pic>
        <p:nvPicPr>
          <p:cNvPr id="346"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15"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The Catastrophe of World War I: Causes"/>
          <p:cNvSpPr txBox="1"/>
          <p:nvPr>
            <p:ph type="title" idx="4294967295"/>
          </p:nvPr>
        </p:nvSpPr>
        <p:spPr>
          <a:xfrm>
            <a:off x="457199" y="-2"/>
            <a:ext cx="8228391" cy="1156082"/>
          </a:xfrm>
          <a:prstGeom prst="rect">
            <a:avLst/>
          </a:prstGeom>
        </p:spPr>
        <p:txBody>
          <a:bodyPr lIns="50800" tIns="50800" rIns="50800" bIns="50800"/>
          <a:lstStyle>
            <a:lvl1pPr marL="27383" indent="-27383" defTabSz="630936">
              <a:defRPr sz="3800">
                <a:solidFill>
                  <a:srgbClr val="000080"/>
                </a:solidFill>
                <a:uFill>
                  <a:solidFill>
                    <a:srgbClr val="000000"/>
                  </a:solidFill>
                </a:uFill>
                <a:latin typeface="Calibri"/>
                <a:ea typeface="Calibri"/>
                <a:cs typeface="Calibri"/>
                <a:sym typeface="Calibri"/>
              </a:defRPr>
            </a:lvl1pPr>
          </a:lstStyle>
          <a:p>
            <a:pPr/>
            <a:r>
              <a:t>The Catastrophe of World War I: Causes</a:t>
            </a:r>
          </a:p>
        </p:txBody>
      </p:sp>
      <p:sp>
        <p:nvSpPr>
          <p:cNvPr id="349" name="Why?: “If there is a war, let it come now…”…"/>
          <p:cNvSpPr txBox="1"/>
          <p:nvPr>
            <p:ph type="body" sz="half" idx="4294967295"/>
          </p:nvPr>
        </p:nvSpPr>
        <p:spPr>
          <a:xfrm>
            <a:off x="679141" y="1156077"/>
            <a:ext cx="4318309" cy="5111127"/>
          </a:xfrm>
          <a:prstGeom prst="rect">
            <a:avLst/>
          </a:prstGeom>
        </p:spPr>
        <p:txBody>
          <a:bodyPr lIns="50800" tIns="50800" rIns="50800" bIns="50800" anchor="t"/>
          <a:lstStyle/>
          <a:p>
            <a:pPr marL="289748" indent="-289748" defTabSz="731519">
              <a:spcBef>
                <a:spcPts val="600"/>
              </a:spcBef>
              <a:defRPr sz="1900">
                <a:uFill>
                  <a:solidFill>
                    <a:srgbClr val="000000"/>
                  </a:solidFill>
                </a:uFill>
                <a:latin typeface="Calibri"/>
                <a:ea typeface="Calibri"/>
                <a:cs typeface="Calibri"/>
                <a:sym typeface="Calibri"/>
              </a:defRPr>
            </a:pPr>
            <a:r>
              <a:t>Why?: “If there is a war, let it come now…”</a:t>
            </a:r>
          </a:p>
          <a:p>
            <a:pPr lvl="1" marL="645348" indent="-289748" defTabSz="731519">
              <a:spcBef>
                <a:spcPts val="600"/>
              </a:spcBef>
              <a:defRPr sz="1900">
                <a:uFill>
                  <a:solidFill>
                    <a:srgbClr val="000000"/>
                  </a:solidFill>
                </a:uFill>
                <a:latin typeface="Calibri"/>
                <a:ea typeface="Calibri"/>
                <a:cs typeface="Calibri"/>
                <a:sym typeface="Calibri"/>
              </a:defRPr>
            </a:pPr>
            <a:r>
              <a:t>Russia thought it would have to fight Germany </a:t>
            </a:r>
            <a:r>
              <a:rPr i="1"/>
              <a:t>someday</a:t>
            </a:r>
            <a:r>
              <a:t>, and might as well while France was interested…</a:t>
            </a:r>
          </a:p>
          <a:p>
            <a:pPr lvl="1" marL="645348" indent="-289748" defTabSz="731519">
              <a:spcBef>
                <a:spcPts val="600"/>
              </a:spcBef>
              <a:defRPr sz="1900">
                <a:uFill>
                  <a:solidFill>
                    <a:srgbClr val="000000"/>
                  </a:solidFill>
                </a:uFill>
                <a:latin typeface="Calibri"/>
                <a:ea typeface="Calibri"/>
                <a:cs typeface="Calibri"/>
                <a:sym typeface="Calibri"/>
              </a:defRPr>
            </a:pPr>
            <a:r>
              <a:t>Austria, France, Britain (as a result of the German battle fleet) the same</a:t>
            </a:r>
          </a:p>
          <a:p>
            <a:pPr marL="289748" indent="-289748" defTabSz="731519">
              <a:spcBef>
                <a:spcPts val="600"/>
              </a:spcBef>
              <a:defRPr sz="1900">
                <a:uFill>
                  <a:solidFill>
                    <a:srgbClr val="000000"/>
                  </a:solidFill>
                </a:uFill>
                <a:latin typeface="Calibri"/>
                <a:ea typeface="Calibri"/>
                <a:cs typeface="Calibri"/>
                <a:sym typeface="Calibri"/>
              </a:defRPr>
            </a:pPr>
            <a:r>
              <a:t>“Busy giddy minds with foreign quarrels…”</a:t>
            </a:r>
          </a:p>
          <a:p>
            <a:pPr marL="289748" indent="-289748" defTabSz="731519">
              <a:spcBef>
                <a:spcPts val="600"/>
              </a:spcBef>
              <a:defRPr sz="1900">
                <a:uFill>
                  <a:solidFill>
                    <a:srgbClr val="000000"/>
                  </a:solidFill>
                </a:uFill>
                <a:latin typeface="Calibri"/>
                <a:ea typeface="Calibri"/>
                <a:cs typeface="Calibri"/>
                <a:sym typeface="Calibri"/>
              </a:defRPr>
            </a:pPr>
            <a:r>
              <a:t>A wiser man: Otto von Bismarck:</a:t>
            </a:r>
          </a:p>
          <a:p>
            <a:pPr lvl="1" marL="645348" indent="-289748" defTabSz="731519">
              <a:spcBef>
                <a:spcPts val="600"/>
              </a:spcBef>
              <a:defRPr sz="1900">
                <a:uFill>
                  <a:solidFill>
                    <a:srgbClr val="000000"/>
                  </a:solidFill>
                </a:uFill>
                <a:latin typeface="Calibri"/>
                <a:ea typeface="Calibri"/>
                <a:cs typeface="Calibri"/>
                <a:sym typeface="Calibri"/>
              </a:defRPr>
            </a:pPr>
            <a:r>
              <a:t>“There is nothing in the Balkans worth the bones of a single Pomeranian grenadier…”</a:t>
            </a:r>
          </a:p>
        </p:txBody>
      </p:sp>
      <p:pic>
        <p:nvPicPr>
          <p:cNvPr id="350"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How Does the U.S. Get Involved?"/>
          <p:cNvSpPr txBox="1"/>
          <p:nvPr>
            <p:ph type="title" idx="4294967295"/>
          </p:nvPr>
        </p:nvSpPr>
        <p:spPr>
          <a:xfrm>
            <a:off x="457199" y="-2"/>
            <a:ext cx="8228391" cy="1156082"/>
          </a:xfrm>
          <a:prstGeom prst="rect">
            <a:avLst/>
          </a:prstGeom>
        </p:spPr>
        <p:txBody>
          <a:bodyPr lIns="50800" tIns="50800" rIns="50800" bIns="50800"/>
          <a:lstStyle>
            <a:lvl1pPr marL="32940" indent="-32940" defTabSz="758951">
              <a:defRPr sz="4600">
                <a:solidFill>
                  <a:srgbClr val="000080"/>
                </a:solidFill>
                <a:uFill>
                  <a:solidFill>
                    <a:srgbClr val="000000"/>
                  </a:solidFill>
                </a:uFill>
                <a:latin typeface="Calibri"/>
                <a:ea typeface="Calibri"/>
                <a:cs typeface="Calibri"/>
                <a:sym typeface="Calibri"/>
              </a:defRPr>
            </a:lvl1pPr>
          </a:lstStyle>
          <a:p>
            <a:pPr/>
            <a:r>
              <a:t>How Does the U.S. Get Involved?</a:t>
            </a:r>
          </a:p>
        </p:txBody>
      </p:sp>
      <p:sp>
        <p:nvSpPr>
          <p:cNvPr id="353" name="British policy: binding the U.S. upper class to Britain since the 1840s…"/>
          <p:cNvSpPr txBox="1"/>
          <p:nvPr>
            <p:ph type="body" sz="half" idx="4294967295"/>
          </p:nvPr>
        </p:nvSpPr>
        <p:spPr>
          <a:xfrm>
            <a:off x="679141" y="1156077"/>
            <a:ext cx="4318309" cy="5111127"/>
          </a:xfrm>
          <a:prstGeom prst="rect">
            <a:avLst/>
          </a:prstGeom>
        </p:spPr>
        <p:txBody>
          <a:bodyPr lIns="50800" tIns="50800" rIns="50800" bIns="50800" anchor="t"/>
          <a:lstStyle/>
          <a:p>
            <a:pPr marL="311479" indent="-311479" defTabSz="786383">
              <a:spcBef>
                <a:spcPts val="700"/>
              </a:spcBef>
              <a:defRPr sz="2000">
                <a:uFill>
                  <a:solidFill>
                    <a:srgbClr val="000000"/>
                  </a:solidFill>
                </a:uFill>
                <a:latin typeface="Calibri"/>
                <a:ea typeface="Calibri"/>
                <a:cs typeface="Calibri"/>
                <a:sym typeface="Calibri"/>
              </a:defRPr>
            </a:pPr>
            <a:r>
              <a:t>British policy: binding the U.S. upper class to Britain since the 1840s</a:t>
            </a:r>
          </a:p>
          <a:p>
            <a:pPr marL="311479" indent="-311479" defTabSz="786383">
              <a:spcBef>
                <a:spcPts val="700"/>
              </a:spcBef>
              <a:defRPr sz="2000">
                <a:uFill>
                  <a:solidFill>
                    <a:srgbClr val="000000"/>
                  </a:solidFill>
                </a:uFill>
                <a:latin typeface="Calibri"/>
                <a:ea typeface="Calibri"/>
                <a:cs typeface="Calibri"/>
                <a:sym typeface="Calibri"/>
              </a:defRPr>
            </a:pPr>
            <a:r>
              <a:t>The Law of the Sea</a:t>
            </a:r>
          </a:p>
          <a:p>
            <a:pPr lvl="1" marL="693748" indent="-311479" defTabSz="786383">
              <a:spcBef>
                <a:spcPts val="700"/>
              </a:spcBef>
              <a:defRPr sz="2000">
                <a:uFill>
                  <a:solidFill>
                    <a:srgbClr val="000000"/>
                  </a:solidFill>
                </a:uFill>
                <a:latin typeface="Calibri"/>
                <a:ea typeface="Calibri"/>
                <a:cs typeface="Calibri"/>
                <a:sym typeface="Calibri"/>
              </a:defRPr>
            </a:pPr>
            <a:r>
              <a:t>Neutrals</a:t>
            </a:r>
          </a:p>
          <a:p>
            <a:pPr lvl="1" marL="693748" indent="-311479" defTabSz="786383">
              <a:spcBef>
                <a:spcPts val="700"/>
              </a:spcBef>
              <a:defRPr sz="2000">
                <a:uFill>
                  <a:solidFill>
                    <a:srgbClr val="000000"/>
                  </a:solidFill>
                </a:uFill>
                <a:latin typeface="Calibri"/>
                <a:ea typeface="Calibri"/>
                <a:cs typeface="Calibri"/>
                <a:sym typeface="Calibri"/>
              </a:defRPr>
            </a:pPr>
            <a:r>
              <a:t>Blockade</a:t>
            </a:r>
          </a:p>
          <a:p>
            <a:pPr marL="311479" indent="-311479" defTabSz="786383">
              <a:spcBef>
                <a:spcPts val="700"/>
              </a:spcBef>
              <a:defRPr sz="2000">
                <a:uFill>
                  <a:solidFill>
                    <a:srgbClr val="000000"/>
                  </a:solidFill>
                </a:uFill>
                <a:latin typeface="Calibri"/>
                <a:ea typeface="Calibri"/>
                <a:cs typeface="Calibri"/>
                <a:sym typeface="Calibri"/>
              </a:defRPr>
            </a:pPr>
            <a:r>
              <a:t>The submarine</a:t>
            </a:r>
          </a:p>
          <a:p>
            <a:pPr lvl="1" marL="693748" indent="-311479" defTabSz="786383">
              <a:spcBef>
                <a:spcPts val="700"/>
              </a:spcBef>
              <a:defRPr sz="2000">
                <a:uFill>
                  <a:solidFill>
                    <a:srgbClr val="000000"/>
                  </a:solidFill>
                </a:uFill>
                <a:latin typeface="Calibri"/>
                <a:ea typeface="Calibri"/>
                <a:cs typeface="Calibri"/>
                <a:sym typeface="Calibri"/>
              </a:defRPr>
            </a:pPr>
            <a:r>
              <a:t>Unrestricted submarine warfare</a:t>
            </a:r>
          </a:p>
          <a:p>
            <a:pPr lvl="1" marL="693748" indent="-311479" defTabSz="786383">
              <a:spcBef>
                <a:spcPts val="700"/>
              </a:spcBef>
              <a:defRPr sz="2000">
                <a:uFill>
                  <a:solidFill>
                    <a:srgbClr val="000000"/>
                  </a:solidFill>
                </a:uFill>
                <a:latin typeface="Calibri"/>
                <a:ea typeface="Calibri"/>
                <a:cs typeface="Calibri"/>
                <a:sym typeface="Calibri"/>
              </a:defRPr>
            </a:pPr>
            <a:r>
              <a:t>Zimmerman Telegram</a:t>
            </a:r>
          </a:p>
          <a:p>
            <a:pPr marL="311479" indent="-311479" defTabSz="786383">
              <a:spcBef>
                <a:spcPts val="700"/>
              </a:spcBef>
              <a:defRPr sz="2000">
                <a:uFill>
                  <a:solidFill>
                    <a:srgbClr val="000000"/>
                  </a:solidFill>
                </a:uFill>
                <a:latin typeface="Calibri"/>
                <a:ea typeface="Calibri"/>
                <a:cs typeface="Calibri"/>
                <a:sym typeface="Calibri"/>
              </a:defRPr>
            </a:pPr>
            <a:r>
              <a:t>Woodrow Wilson</a:t>
            </a:r>
          </a:p>
          <a:p>
            <a:pPr lvl="1" marL="693748" indent="-311479" defTabSz="786383">
              <a:spcBef>
                <a:spcPts val="700"/>
              </a:spcBef>
              <a:defRPr sz="2000">
                <a:uFill>
                  <a:solidFill>
                    <a:srgbClr val="000000"/>
                  </a:solidFill>
                </a:uFill>
                <a:latin typeface="Calibri"/>
                <a:ea typeface="Calibri"/>
                <a:cs typeface="Calibri"/>
                <a:sym typeface="Calibri"/>
              </a:defRPr>
            </a:pPr>
            <a:r>
              <a:t>“Teach the Mexicans to elect good men…”</a:t>
            </a:r>
          </a:p>
          <a:p>
            <a:pPr lvl="1" marL="693748" indent="-311479" defTabSz="786383">
              <a:spcBef>
                <a:spcPts val="700"/>
              </a:spcBef>
              <a:defRPr sz="2000">
                <a:uFill>
                  <a:solidFill>
                    <a:srgbClr val="000000"/>
                  </a:solidFill>
                </a:uFill>
                <a:latin typeface="Calibri"/>
                <a:ea typeface="Calibri"/>
                <a:cs typeface="Calibri"/>
                <a:sym typeface="Calibri"/>
              </a:defRPr>
            </a:pPr>
            <a:r>
              <a:t>“The war to end war…”</a:t>
            </a:r>
          </a:p>
        </p:txBody>
      </p:sp>
      <p:pic>
        <p:nvPicPr>
          <p:cNvPr id="354" name="Lusitania_-_World_War_I_-_HISTORY_com.png" descr="Lusitania_-_World_War_I_-_HISTORY_com.png"/>
          <p:cNvPicPr>
            <a:picLocks noChangeAspect="1"/>
          </p:cNvPicPr>
          <p:nvPr/>
        </p:nvPicPr>
        <p:blipFill>
          <a:blip r:embed="rId2">
            <a:extLst/>
          </a:blip>
          <a:stretch>
            <a:fillRect/>
          </a:stretch>
        </p:blipFill>
        <p:spPr>
          <a:xfrm>
            <a:off x="5010174" y="1156077"/>
            <a:ext cx="3675416" cy="5111126"/>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The Catastrophe of World War I: Outcome—Human"/>
          <p:cNvSpPr txBox="1"/>
          <p:nvPr>
            <p:ph type="title" idx="4294967295"/>
          </p:nvPr>
        </p:nvSpPr>
        <p:spPr>
          <a:xfrm>
            <a:off x="457199" y="-2"/>
            <a:ext cx="8228391" cy="1156082"/>
          </a:xfrm>
          <a:prstGeom prst="rect">
            <a:avLst/>
          </a:prstGeom>
        </p:spPr>
        <p:txBody>
          <a:bodyPr lIns="50800" tIns="50800" rIns="50800" bIns="50800"/>
          <a:lstStyle>
            <a:lvl1pPr marL="23812" indent="-23812" defTabSz="548640">
              <a:defRPr sz="3300">
                <a:solidFill>
                  <a:srgbClr val="000080"/>
                </a:solidFill>
                <a:uFill>
                  <a:solidFill>
                    <a:srgbClr val="000000"/>
                  </a:solidFill>
                </a:uFill>
                <a:latin typeface="Calibri"/>
                <a:ea typeface="Calibri"/>
                <a:cs typeface="Calibri"/>
                <a:sym typeface="Calibri"/>
              </a:defRPr>
            </a:lvl1pPr>
          </a:lstStyle>
          <a:p>
            <a:pPr/>
            <a:r>
              <a:t>The Catastrophe of World War I: Outcome—Human</a:t>
            </a:r>
          </a:p>
        </p:txBody>
      </p:sp>
      <p:sp>
        <p:nvSpPr>
          <p:cNvPr id="357" name="Combatants had mobilized 65M out of 100M men of military age…"/>
          <p:cNvSpPr txBox="1"/>
          <p:nvPr>
            <p:ph type="body" sz="half" idx="4294967295"/>
          </p:nvPr>
        </p:nvSpPr>
        <p:spPr>
          <a:xfrm>
            <a:off x="679141" y="1156077"/>
            <a:ext cx="4318309" cy="5111127"/>
          </a:xfrm>
          <a:prstGeom prst="rect">
            <a:avLst/>
          </a:prstGeom>
        </p:spPr>
        <p:txBody>
          <a:bodyPr lIns="50800" tIns="50800" rIns="50800" bIns="50800" anchor="t"/>
          <a:lstStyle/>
          <a:p>
            <a:pPr marL="242663" indent="-242663" defTabSz="612648">
              <a:spcBef>
                <a:spcPts val="500"/>
              </a:spcBef>
              <a:defRPr sz="1600">
                <a:uFill>
                  <a:solidFill>
                    <a:srgbClr val="000000"/>
                  </a:solidFill>
                </a:uFill>
                <a:latin typeface="Calibri"/>
                <a:ea typeface="Calibri"/>
                <a:cs typeface="Calibri"/>
                <a:sym typeface="Calibri"/>
              </a:defRPr>
            </a:pPr>
            <a:r>
              <a:t>Combatants had mobilized 65M out of 100M men of military age</a:t>
            </a:r>
          </a:p>
          <a:p>
            <a:pPr lvl="1" marL="540478" indent="-242663" defTabSz="612648">
              <a:spcBef>
                <a:spcPts val="500"/>
              </a:spcBef>
              <a:defRPr sz="1600">
                <a:uFill>
                  <a:solidFill>
                    <a:srgbClr val="000000"/>
                  </a:solidFill>
                </a:uFill>
                <a:latin typeface="Calibri"/>
                <a:ea typeface="Calibri"/>
                <a:cs typeface="Calibri"/>
                <a:sym typeface="Calibri"/>
              </a:defRPr>
            </a:pPr>
            <a:r>
              <a:t>10M killed</a:t>
            </a:r>
          </a:p>
          <a:p>
            <a:pPr lvl="1" marL="540478" indent="-242663" defTabSz="612648">
              <a:spcBef>
                <a:spcPts val="500"/>
              </a:spcBef>
              <a:defRPr sz="1600">
                <a:uFill>
                  <a:solidFill>
                    <a:srgbClr val="000000"/>
                  </a:solidFill>
                </a:uFill>
                <a:latin typeface="Calibri"/>
                <a:ea typeface="Calibri"/>
                <a:cs typeface="Calibri"/>
                <a:sym typeface="Calibri"/>
              </a:defRPr>
            </a:pPr>
            <a:r>
              <a:t>10M maimed</a:t>
            </a:r>
          </a:p>
          <a:p>
            <a:pPr lvl="1" marL="540478" indent="-242663" defTabSz="612648">
              <a:spcBef>
                <a:spcPts val="500"/>
              </a:spcBef>
              <a:defRPr sz="1600">
                <a:uFill>
                  <a:solidFill>
                    <a:srgbClr val="000000"/>
                  </a:solidFill>
                </a:uFill>
                <a:latin typeface="Calibri"/>
                <a:ea typeface="Calibri"/>
                <a:cs typeface="Calibri"/>
                <a:sym typeface="Calibri"/>
              </a:defRPr>
            </a:pPr>
            <a:r>
              <a:t>Civilian casualties less than 10% of military</a:t>
            </a:r>
          </a:p>
          <a:p>
            <a:pPr lvl="1" marL="540478" indent="-242663" defTabSz="612648">
              <a:spcBef>
                <a:spcPts val="500"/>
              </a:spcBef>
              <a:defRPr sz="1600">
                <a:uFill>
                  <a:solidFill>
                    <a:srgbClr val="000000"/>
                  </a:solidFill>
                </a:uFill>
                <a:latin typeface="Calibri"/>
                <a:ea typeface="Calibri"/>
                <a:cs typeface="Calibri"/>
                <a:sym typeface="Calibri"/>
              </a:defRPr>
            </a:pPr>
            <a:r>
              <a:t>Costs of 1.5x a year’s GDP</a:t>
            </a:r>
          </a:p>
          <a:p>
            <a:pPr lvl="1" marL="540478" indent="-242663" defTabSz="612648">
              <a:spcBef>
                <a:spcPts val="500"/>
              </a:spcBef>
              <a:defRPr sz="1600">
                <a:uFill>
                  <a:solidFill>
                    <a:srgbClr val="000000"/>
                  </a:solidFill>
                </a:uFill>
                <a:latin typeface="Calibri"/>
                <a:ea typeface="Calibri"/>
                <a:cs typeface="Calibri"/>
                <a:sym typeface="Calibri"/>
              </a:defRPr>
            </a:pPr>
            <a:r>
              <a:t>Plus a 15M global flu epidemic</a:t>
            </a:r>
          </a:p>
          <a:p>
            <a:pPr marL="242663" indent="-242663" defTabSz="612648">
              <a:spcBef>
                <a:spcPts val="500"/>
              </a:spcBef>
              <a:defRPr sz="1600">
                <a:uFill>
                  <a:solidFill>
                    <a:srgbClr val="000000"/>
                  </a:solidFill>
                </a:uFill>
                <a:latin typeface="Calibri"/>
                <a:ea typeface="Calibri"/>
                <a:cs typeface="Calibri"/>
                <a:sym typeface="Calibri"/>
              </a:defRPr>
            </a:pPr>
            <a:r>
              <a:t>Russian, Austro-Hungarian, German, Ottoman Turkish Empires all gone…</a:t>
            </a:r>
          </a:p>
          <a:p>
            <a:pPr marL="242663" indent="-242663" defTabSz="612648">
              <a:spcBef>
                <a:spcPts val="500"/>
              </a:spcBef>
              <a:defRPr sz="1600">
                <a:uFill>
                  <a:solidFill>
                    <a:srgbClr val="000000"/>
                  </a:solidFill>
                </a:uFill>
                <a:latin typeface="Calibri"/>
                <a:ea typeface="Calibri"/>
                <a:cs typeface="Calibri"/>
                <a:sym typeface="Calibri"/>
              </a:defRPr>
            </a:pPr>
            <a:r>
              <a:t>Representative governments destabilized—or weak…</a:t>
            </a:r>
          </a:p>
          <a:p>
            <a:pPr marL="242663" indent="-242663" defTabSz="612648">
              <a:spcBef>
                <a:spcPts val="500"/>
              </a:spcBef>
              <a:defRPr sz="1600">
                <a:uFill>
                  <a:solidFill>
                    <a:srgbClr val="000000"/>
                  </a:solidFill>
                </a:uFill>
                <a:latin typeface="Calibri"/>
                <a:ea typeface="Calibri"/>
                <a:cs typeface="Calibri"/>
                <a:sym typeface="Calibri"/>
              </a:defRPr>
            </a:pPr>
            <a:r>
              <a:t>The Russian Revolution…</a:t>
            </a:r>
          </a:p>
          <a:p>
            <a:pPr marL="242663" indent="-242663" defTabSz="612648">
              <a:spcBef>
                <a:spcPts val="500"/>
              </a:spcBef>
              <a:defRPr sz="1600">
                <a:uFill>
                  <a:solidFill>
                    <a:srgbClr val="000000"/>
                  </a:solidFill>
                </a:uFill>
                <a:latin typeface="Calibri"/>
                <a:ea typeface="Calibri"/>
                <a:cs typeface="Calibri"/>
                <a:sym typeface="Calibri"/>
              </a:defRPr>
            </a:pPr>
            <a:r>
              <a:t>Hungarian, Bavarian socialist republics (short-lived)</a:t>
            </a:r>
          </a:p>
          <a:p>
            <a:pPr marL="242663" indent="-242663" defTabSz="612648">
              <a:spcBef>
                <a:spcPts val="500"/>
              </a:spcBef>
              <a:defRPr sz="1600">
                <a:uFill>
                  <a:solidFill>
                    <a:srgbClr val="000000"/>
                  </a:solidFill>
                </a:uFill>
                <a:latin typeface="Calibri"/>
                <a:ea typeface="Calibri"/>
                <a:cs typeface="Calibri"/>
                <a:sym typeface="Calibri"/>
              </a:defRPr>
            </a:pPr>
            <a:r>
              <a:t>Spartakist…</a:t>
            </a:r>
          </a:p>
          <a:p>
            <a:pPr marL="242663" indent="-242663" defTabSz="612648">
              <a:spcBef>
                <a:spcPts val="500"/>
              </a:spcBef>
              <a:defRPr sz="1600">
                <a:uFill>
                  <a:solidFill>
                    <a:srgbClr val="000000"/>
                  </a:solidFill>
                </a:uFill>
                <a:latin typeface="Calibri"/>
                <a:ea typeface="Calibri"/>
                <a:cs typeface="Calibri"/>
                <a:sym typeface="Calibri"/>
              </a:defRPr>
            </a:pPr>
            <a:r>
              <a:t>Allies demand 2 years of German GDP as “reparations”…</a:t>
            </a:r>
          </a:p>
        </p:txBody>
      </p:sp>
      <p:pic>
        <p:nvPicPr>
          <p:cNvPr id="358" name="World_War_I_Fast_Facts_-_CNN_com.png" descr="World_War_I_Fast_Facts_-_CNN_com.png"/>
          <p:cNvPicPr>
            <a:picLocks noChangeAspect="1"/>
          </p:cNvPicPr>
          <p:nvPr/>
        </p:nvPicPr>
        <p:blipFill>
          <a:blip r:embed="rId2">
            <a:extLst/>
          </a:blip>
          <a:stretch>
            <a:fillRect/>
          </a:stretch>
        </p:blipFill>
        <p:spPr>
          <a:xfrm>
            <a:off x="4997448" y="1156077"/>
            <a:ext cx="3688142" cy="5111126"/>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Catch Our Breath…"/>
          <p:cNvSpPr txBox="1"/>
          <p:nvPr>
            <p:ph type="title"/>
          </p:nvPr>
        </p:nvSpPr>
        <p:spPr>
          <a:xfrm>
            <a:off x="669726" y="312538"/>
            <a:ext cx="7804547" cy="892971"/>
          </a:xfrm>
          <a:prstGeom prst="rect">
            <a:avLst/>
          </a:prstGeom>
        </p:spPr>
        <p:txBody>
          <a:bodyPr/>
          <a:lstStyle>
            <a:lvl1pPr defTabSz="438911">
              <a:defRPr sz="5300"/>
            </a:lvl1pPr>
          </a:lstStyle>
          <a:p>
            <a:pPr/>
            <a:r>
              <a:t>Catch Our Breath…</a:t>
            </a:r>
          </a:p>
        </p:txBody>
      </p:sp>
      <p:sp>
        <p:nvSpPr>
          <p:cNvPr id="361" name="Comments?…"/>
          <p:cNvSpPr txBox="1"/>
          <p:nvPr>
            <p:ph type="body" sz="half" idx="1"/>
          </p:nvPr>
        </p:nvSpPr>
        <p:spPr>
          <a:xfrm>
            <a:off x="669725" y="1205507"/>
            <a:ext cx="3301810" cy="4911330"/>
          </a:xfrm>
          <a:prstGeom prst="rect">
            <a:avLst/>
          </a:prstGeom>
        </p:spPr>
        <p:txBody>
          <a:bodyPr anchor="t"/>
          <a:lstStyle/>
          <a:p>
            <a:pPr>
              <a:spcBef>
                <a:spcPts val="800"/>
              </a:spcBef>
            </a:pPr>
            <a:r>
              <a:t>Comments?</a:t>
            </a:r>
          </a:p>
          <a:p>
            <a:pPr>
              <a:spcBef>
                <a:spcPts val="800"/>
              </a:spcBef>
            </a:pPr>
            <a:r>
              <a:t>Questions?</a:t>
            </a:r>
          </a:p>
        </p:txBody>
      </p:sp>
      <p:pic>
        <p:nvPicPr>
          <p:cNvPr id="362" name="image1.tif" descr="image1.tif"/>
          <p:cNvPicPr>
            <a:picLocks noChangeAspect="1"/>
          </p:cNvPicPr>
          <p:nvPr/>
        </p:nvPicPr>
        <p:blipFill>
          <a:blip r:embed="rId2">
            <a:extLst/>
          </a:blip>
          <a:stretch>
            <a:fillRect/>
          </a:stretch>
        </p:blipFill>
        <p:spPr>
          <a:xfrm>
            <a:off x="3971533" y="1205507"/>
            <a:ext cx="4502742" cy="4459195"/>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Edward Bellamy: Looking Backward"/>
          <p:cNvSpPr txBox="1"/>
          <p:nvPr>
            <p:ph type="title" idx="4294967295"/>
          </p:nvPr>
        </p:nvSpPr>
        <p:spPr>
          <a:xfrm>
            <a:off x="277663" y="-3"/>
            <a:ext cx="8572501" cy="1267128"/>
          </a:xfrm>
          <a:prstGeom prst="rect">
            <a:avLst/>
          </a:prstGeom>
        </p:spPr>
        <p:txBody>
          <a:bodyPr lIns="45718" tIns="45718" rIns="45718" bIns="45718"/>
          <a:lstStyle/>
          <a:p>
            <a:pPr defTabSz="292606">
              <a:defRPr sz="3800">
                <a:uFill>
                  <a:solidFill>
                    <a:srgbClr val="000000"/>
                  </a:solidFill>
                </a:uFill>
              </a:defRPr>
            </a:pPr>
            <a:r>
              <a:t>Review: Edward Bellamy: </a:t>
            </a:r>
            <a:r>
              <a:rPr i="1"/>
              <a:t>Looking Backward</a:t>
            </a:r>
          </a:p>
        </p:txBody>
      </p:sp>
      <p:sp>
        <p:nvSpPr>
          <p:cNvPr id="365" name="Edward Bellamy: Looking Backward &lt;https://delong.typepad.com/files/bellamy-backward.pdf&gt;: Perhaps the third best-selling novel of the 19th century in the United States…"/>
          <p:cNvSpPr txBox="1"/>
          <p:nvPr>
            <p:ph type="body" sz="half" idx="4294967295"/>
          </p:nvPr>
        </p:nvSpPr>
        <p:spPr>
          <a:xfrm>
            <a:off x="277663" y="1267120"/>
            <a:ext cx="4545065" cy="5397505"/>
          </a:xfrm>
          <a:prstGeom prst="rect">
            <a:avLst/>
          </a:prstGeom>
        </p:spPr>
        <p:txBody>
          <a:bodyPr lIns="45718" tIns="45718" rIns="45718" bIns="45718" anchor="t"/>
          <a:lstStyle/>
          <a:p>
            <a:pPr marL="0" indent="0" defTabSz="288036">
              <a:spcBef>
                <a:spcPts val="700"/>
              </a:spcBef>
              <a:buSzTx/>
              <a:buNone/>
              <a:defRPr b="1" sz="1500">
                <a:uFill>
                  <a:solidFill>
                    <a:srgbClr val="000000"/>
                  </a:solidFill>
                </a:uFill>
                <a:latin typeface="+mj-lt"/>
                <a:ea typeface="+mj-ea"/>
                <a:cs typeface="+mj-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2000 is a utopia…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narrator is carried forward in time from 1887-2000 by an implausible plot device:</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He then wanders around, looking at the utopia of 2000…</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opening:</a:t>
            </a:r>
          </a:p>
          <a:p>
            <a:pPr lvl="1" marL="391625"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366" name="Image" descr="Image"/>
          <p:cNvPicPr>
            <a:picLocks noChangeAspect="1"/>
          </p:cNvPicPr>
          <p:nvPr/>
        </p:nvPicPr>
        <p:blipFill>
          <a:blip r:embed="rId3">
            <a:extLst/>
          </a:blip>
          <a:stretch>
            <a:fillRect/>
          </a:stretch>
        </p:blipFill>
        <p:spPr>
          <a:xfrm>
            <a:off x="4822726" y="1267121"/>
            <a:ext cx="4027440" cy="5397504"/>
          </a:xfrm>
          <a:prstGeom prst="rect">
            <a:avLst/>
          </a:prstGeom>
          <a:ln w="12700">
            <a:miter lim="400000"/>
          </a:ln>
        </p:spPr>
      </p:pic>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The Stagecoach of Society"/>
          <p:cNvSpPr txBox="1"/>
          <p:nvPr>
            <p:ph type="title" idx="4294967295"/>
          </p:nvPr>
        </p:nvSpPr>
        <p:spPr>
          <a:xfrm>
            <a:off x="277663" y="-3"/>
            <a:ext cx="8572501" cy="1267128"/>
          </a:xfrm>
          <a:prstGeom prst="rect">
            <a:avLst/>
          </a:prstGeom>
        </p:spPr>
        <p:txBody>
          <a:bodyPr lIns="45718" tIns="45718" rIns="45718" bIns="45718"/>
          <a:lstStyle>
            <a:lvl1pPr defTabSz="397763">
              <a:defRPr sz="5200">
                <a:solidFill>
                  <a:srgbClr val="000080"/>
                </a:solidFill>
                <a:uFill>
                  <a:solidFill>
                    <a:srgbClr val="000000"/>
                  </a:solidFill>
                </a:uFill>
              </a:defRPr>
            </a:lvl1pPr>
          </a:lstStyle>
          <a:p>
            <a:pPr/>
            <a:r>
              <a:t>The Stagecoach of Society</a:t>
            </a:r>
          </a:p>
        </p:txBody>
      </p:sp>
      <p:sp>
        <p:nvSpPr>
          <p:cNvPr id="369" name="Those who ride and this who pull:…"/>
          <p:cNvSpPr txBox="1"/>
          <p:nvPr>
            <p:ph type="body" idx="4294967295"/>
          </p:nvPr>
        </p:nvSpPr>
        <p:spPr>
          <a:xfrm>
            <a:off x="277663" y="1267120"/>
            <a:ext cx="8572501" cy="5397505"/>
          </a:xfrm>
          <a:prstGeom prst="rect">
            <a:avLst/>
          </a:prstGeom>
        </p:spPr>
        <p:txBody>
          <a:bodyPr lIns="45718" tIns="45718" rIns="45718" bIns="45718" anchor="t"/>
          <a:lstStyle/>
          <a:p>
            <a:pPr marL="0" indent="0" defTabSz="342900">
              <a:spcBef>
                <a:spcPts val="900"/>
              </a:spcBef>
              <a:buSzTx/>
              <a:buNone/>
              <a:defRPr b="1" sz="1800">
                <a:uFill>
                  <a:solidFill>
                    <a:srgbClr val="000000"/>
                  </a:solidFill>
                </a:uFill>
                <a:latin typeface="+mj-lt"/>
                <a:ea typeface="+mj-ea"/>
                <a:cs typeface="+mj-cs"/>
                <a:sym typeface="Helvetica"/>
              </a:defRPr>
            </a:pPr>
            <a:r>
              <a:t>Those who ride and this who pull:</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The Stagecoach of Society II"/>
          <p:cNvSpPr txBox="1"/>
          <p:nvPr>
            <p:ph type="title" idx="4294967295"/>
          </p:nvPr>
        </p:nvSpPr>
        <p:spPr>
          <a:xfrm>
            <a:off x="277663" y="-3"/>
            <a:ext cx="8572501" cy="1267128"/>
          </a:xfrm>
          <a:prstGeom prst="rect">
            <a:avLst/>
          </a:prstGeom>
        </p:spPr>
        <p:txBody>
          <a:bodyPr lIns="45718" tIns="45718" rIns="45718" bIns="45718"/>
          <a:lstStyle>
            <a:lvl1pPr defTabSz="374904">
              <a:defRPr sz="4900">
                <a:solidFill>
                  <a:srgbClr val="000080"/>
                </a:solidFill>
                <a:uFill>
                  <a:solidFill>
                    <a:srgbClr val="000000"/>
                  </a:solidFill>
                </a:uFill>
              </a:defRPr>
            </a:lvl1pPr>
          </a:lstStyle>
          <a:p>
            <a:pPr/>
            <a:r>
              <a:t>The Stagecoach of Society II</a:t>
            </a:r>
          </a:p>
        </p:txBody>
      </p:sp>
      <p:sp>
        <p:nvSpPr>
          <p:cNvPr id="372" name="“Finer clay”:…"/>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“Finer clay”: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The Stagecoach of Society I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Stagecoach of Society III</a:t>
            </a:r>
          </a:p>
        </p:txBody>
      </p:sp>
      <p:sp>
        <p:nvSpPr>
          <p:cNvPr id="375" name="Class war:…"/>
          <p:cNvSpPr txBox="1"/>
          <p:nvPr>
            <p:ph type="body" idx="4294967295"/>
          </p:nvPr>
        </p:nvSpPr>
        <p:spPr>
          <a:xfrm>
            <a:off x="277663" y="1267120"/>
            <a:ext cx="8572501" cy="5397505"/>
          </a:xfrm>
          <a:prstGeom prst="rect">
            <a:avLst/>
          </a:prstGeom>
        </p:spPr>
        <p:txBody>
          <a:bodyPr lIns="45718" tIns="45718" rIns="45718" bIns="45718" anchor="t"/>
          <a:lstStyle/>
          <a:p>
            <a:pPr marL="0" indent="0" defTabSz="352042">
              <a:spcBef>
                <a:spcPts val="900"/>
              </a:spcBef>
              <a:buSzTx/>
              <a:buNone/>
              <a:defRPr b="1" sz="1800">
                <a:uFill>
                  <a:solidFill>
                    <a:srgbClr val="000000"/>
                  </a:solidFill>
                </a:uFill>
                <a:latin typeface="+mj-lt"/>
                <a:ea typeface="+mj-ea"/>
                <a:cs typeface="+mj-cs"/>
                <a:sym typeface="Helvetica"/>
              </a:defRPr>
            </a:pPr>
            <a:r>
              <a:t>Class war:</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The Limit of Human Felicity II"/>
          <p:cNvSpPr txBox="1"/>
          <p:nvPr>
            <p:ph type="title" idx="4294967295"/>
          </p:nvPr>
        </p:nvSpPr>
        <p:spPr>
          <a:xfrm>
            <a:off x="277663" y="-3"/>
            <a:ext cx="8572501" cy="1267128"/>
          </a:xfrm>
          <a:prstGeom prst="rect">
            <a:avLst/>
          </a:prstGeom>
        </p:spPr>
        <p:txBody>
          <a:bodyPr lIns="45718" tIns="45718" rIns="45718" bIns="45718"/>
          <a:lstStyle>
            <a:lvl1pPr defTabSz="365758">
              <a:defRPr sz="4800">
                <a:solidFill>
                  <a:srgbClr val="000080"/>
                </a:solidFill>
                <a:uFill>
                  <a:solidFill>
                    <a:srgbClr val="000000"/>
                  </a:solidFill>
                </a:uFill>
              </a:defRPr>
            </a:lvl1pPr>
          </a:lstStyle>
          <a:p>
            <a:pPr/>
            <a:r>
              <a:t>The Limit of Human Felicity I</a:t>
            </a:r>
          </a:p>
        </p:txBody>
      </p:sp>
      <p:sp>
        <p:nvSpPr>
          <p:cNvPr id="378" name="In the music room:…"/>
          <p:cNvSpPr txBox="1"/>
          <p:nvPr>
            <p:ph type="body" idx="4294967295"/>
          </p:nvPr>
        </p:nvSpPr>
        <p:spPr>
          <a:xfrm>
            <a:off x="277663" y="1267120"/>
            <a:ext cx="8572501" cy="5397505"/>
          </a:xfrm>
          <a:prstGeom prst="rect">
            <a:avLst/>
          </a:prstGeom>
        </p:spPr>
        <p:txBody>
          <a:bodyPr lIns="45718" tIns="45718" rIns="45718" bIns="45718" anchor="t"/>
          <a:lstStyle/>
          <a:p>
            <a:pPr marL="0" indent="0" defTabSz="411479">
              <a:spcBef>
                <a:spcPts val="1000"/>
              </a:spcBef>
              <a:buSzTx/>
              <a:buNone/>
              <a:defRPr b="1" sz="2100">
                <a:uFill>
                  <a:solidFill>
                    <a:srgbClr val="000000"/>
                  </a:solidFill>
                </a:uFill>
                <a:latin typeface="+mj-lt"/>
                <a:ea typeface="+mj-ea"/>
                <a:cs typeface="+mj-cs"/>
                <a:sym typeface="Helvetica"/>
              </a:defRPr>
            </a:pPr>
            <a:r>
              <a:t>In the music room:</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The Limit of Human Felicity III"/>
          <p:cNvSpPr txBox="1"/>
          <p:nvPr>
            <p:ph type="title" idx="4294967295"/>
          </p:nvPr>
        </p:nvSpPr>
        <p:spPr>
          <a:xfrm>
            <a:off x="277663" y="-3"/>
            <a:ext cx="8572501" cy="1267128"/>
          </a:xfrm>
          <a:prstGeom prst="rect">
            <a:avLst/>
          </a:prstGeom>
        </p:spPr>
        <p:txBody>
          <a:bodyPr lIns="45718" tIns="45718" rIns="45718" bIns="45718"/>
          <a:lstStyle>
            <a:lvl1pPr defTabSz="356615">
              <a:defRPr sz="4600">
                <a:solidFill>
                  <a:srgbClr val="000080"/>
                </a:solidFill>
                <a:uFill>
                  <a:solidFill>
                    <a:srgbClr val="000000"/>
                  </a:solidFill>
                </a:uFill>
              </a:defRPr>
            </a:lvl1pPr>
          </a:lstStyle>
          <a:p>
            <a:pPr/>
            <a:r>
              <a:t>The Limit of Human Felicity III</a:t>
            </a:r>
          </a:p>
        </p:txBody>
      </p:sp>
      <p:sp>
        <p:nvSpPr>
          <p:cNvPr id="381" name="Four live orchestras you can listen to on the speakerphone!…"/>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Four live orchestras you can listen to on the speakerphone!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14: Really Existing Socialism Ends</a:t>
            </a:r>
          </a:p>
        </p:txBody>
      </p:sp>
      <p:sp>
        <p:nvSpPr>
          <p:cNvPr id="118"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https://github.com/braddelong/public-files/blob/master/econ-115-lecture-14.pptx</a:t>
            </a:r>
            <a:r>
              <a:t>&gt;</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2. The View from 3000: Themes &amp; Big Idea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Review: The View from 3000: Themes &amp; Big Ideas</a:t>
            </a:r>
          </a:p>
        </p:txBody>
      </p:sp>
      <p:sp>
        <p:nvSpPr>
          <p:cNvPr id="384"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ph type="body" idx="4294967295"/>
          </p:nvPr>
        </p:nvSpPr>
        <p:spPr>
          <a:xfrm>
            <a:off x="277663" y="1267120"/>
            <a:ext cx="8572501" cy="5397505"/>
          </a:xfrm>
          <a:prstGeom prst="rect">
            <a:avLst/>
          </a:prstGeom>
        </p:spPr>
        <p:txBody>
          <a:bodyPr lIns="45718" tIns="45718" rIns="45718" bIns="45718" anchor="t"/>
          <a:lstStyle/>
          <a:p>
            <a:pPr marL="0" indent="0" defTabSz="379474">
              <a:spcBef>
                <a:spcPts val="900"/>
              </a:spcBef>
              <a:buSzTx/>
              <a:buNone/>
              <a:defRPr b="1" sz="1900">
                <a:uFill>
                  <a:solidFill>
                    <a:srgbClr val="000000"/>
                  </a:solidFill>
                </a:uFill>
                <a:latin typeface="+mj-lt"/>
                <a:ea typeface="+mj-ea"/>
                <a:cs typeface="+mj-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and the large bureaucratic corporation then, over the course of 1870-2016, spring…</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History was economic…</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Measuring Growth II"/>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Measuring Growth</a:t>
            </a:r>
          </a:p>
        </p:txBody>
      </p:sp>
      <p:sp>
        <p:nvSpPr>
          <p:cNvPr id="387" name="What are my estimates of the rate of growth of economically-useful human knowledge over 1-1500, 1500-1800, 1800-1870, and 1870-2000?…"/>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What are my estimates of the rate of growth of economically-useful human knowledge over 1-1500, 1500-1800, 1800-1870, and 1870-2000?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0.02%/year, 0.2%/year, 0.5%/year, and 0.8%/year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0.000%/year, 0.02%/year, 0.2%/year, and 0.8%/year</a:t>
            </a:r>
          </a:p>
          <a:p>
            <a:pPr marL="401052" indent="-401052" defTabSz="457200">
              <a:spcBef>
                <a:spcPts val="1200"/>
              </a:spcBef>
              <a:buSzPct val="100000"/>
              <a:buAutoNum type="alphaUcPeriod" startAt="1"/>
              <a:defRPr b="1">
                <a:uFill>
                  <a:solidFill>
                    <a:srgbClr val="000000"/>
                  </a:solidFill>
                </a:uFill>
                <a:latin typeface="Times New Roman"/>
                <a:ea typeface="Times New Roman"/>
                <a:cs typeface="Times New Roman"/>
                <a:sym typeface="Times New Roman"/>
              </a:defRPr>
            </a:pPr>
            <a:r>
              <a:t>0.02%/year, 0.2%/year, 0.8%/year, and 2.3%/year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0.2%/year, 0.8%/year, 2.3%/year, and 4.7%/year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What Is the Key Factor in the Explosion of Wealth in the 20th Century?"/>
          <p:cNvSpPr txBox="1"/>
          <p:nvPr>
            <p:ph type="title" idx="4294967295"/>
          </p:nvPr>
        </p:nvSpPr>
        <p:spPr>
          <a:xfrm>
            <a:off x="277663" y="-3"/>
            <a:ext cx="8572501" cy="1267128"/>
          </a:xfrm>
          <a:prstGeom prst="rect">
            <a:avLst/>
          </a:prstGeom>
        </p:spPr>
        <p:txBody>
          <a:bodyPr lIns="45718" tIns="45718" rIns="45718" bIns="45718"/>
          <a:lstStyle>
            <a:lvl1pPr defTabSz="269747">
              <a:defRPr sz="3500">
                <a:solidFill>
                  <a:srgbClr val="000080"/>
                </a:solidFill>
                <a:uFill>
                  <a:solidFill>
                    <a:srgbClr val="000000"/>
                  </a:solidFill>
                </a:uFill>
              </a:defRPr>
            </a:lvl1pPr>
          </a:lstStyle>
          <a:p>
            <a:pPr/>
            <a:r>
              <a:t>What Is the Key Factor in the Explosion of Wealth in the 20th Century?</a:t>
            </a:r>
          </a:p>
        </p:txBody>
      </p:sp>
      <p:sp>
        <p:nvSpPr>
          <p:cNvPr id="390" name="Yes, many things contributed. But suppose you have to pick just one"/>
          <p:cNvSpPr txBox="1"/>
          <p:nvPr>
            <p:ph type="body" idx="4294967295"/>
          </p:nvPr>
        </p:nvSpPr>
        <p:spPr>
          <a:xfrm>
            <a:off x="277663" y="1267120"/>
            <a:ext cx="8572501" cy="5397505"/>
          </a:xfrm>
          <a:prstGeom prst="rect">
            <a:avLst/>
          </a:prstGeom>
        </p:spPr>
        <p:txBody>
          <a:bodyPr lIns="45718" tIns="45718" rIns="45718" bIns="45718" anchor="t"/>
          <a:lstStyle>
            <a:lvl1pPr marL="0" indent="0" defTabSz="457200">
              <a:spcBef>
                <a:spcPts val="1200"/>
              </a:spcBef>
              <a:buSzTx/>
              <a:buNone/>
              <a:defRPr b="1">
                <a:uFill>
                  <a:solidFill>
                    <a:srgbClr val="000000"/>
                  </a:solidFill>
                </a:uFill>
                <a:latin typeface="+mj-lt"/>
                <a:ea typeface="+mj-ea"/>
                <a:cs typeface="+mj-cs"/>
                <a:sym typeface="Helvetica"/>
              </a:defRPr>
            </a:lvl1pPr>
          </a:lstStyle>
          <a:p>
            <a:pPr/>
            <a:r>
              <a:t>Yes, many things contributed. But suppose you have to pick just one</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What Are the Four Factors That I See as Making for the Explosion of Wealth in the 20th Century?"/>
          <p:cNvSpPr txBox="1"/>
          <p:nvPr>
            <p:ph type="title" idx="4294967295"/>
          </p:nvPr>
        </p:nvSpPr>
        <p:spPr>
          <a:xfrm>
            <a:off x="277663" y="-3"/>
            <a:ext cx="8572501" cy="1267128"/>
          </a:xfrm>
          <a:prstGeom prst="rect">
            <a:avLst/>
          </a:prstGeom>
        </p:spPr>
        <p:txBody>
          <a:bodyPr lIns="45718" tIns="45718" rIns="45718" bIns="45718"/>
          <a:lstStyle>
            <a:lvl1pPr defTabSz="219453">
              <a:defRPr sz="2800">
                <a:solidFill>
                  <a:srgbClr val="000080"/>
                </a:solidFill>
                <a:uFill>
                  <a:solidFill>
                    <a:srgbClr val="000000"/>
                  </a:solidFill>
                </a:uFill>
              </a:defRPr>
            </a:lvl1pPr>
          </a:lstStyle>
          <a:p>
            <a:pPr/>
            <a:r>
              <a:t>What Are the Four Factors That I See as Making for the Explosion of Wealth in the 20th Century?</a:t>
            </a:r>
          </a:p>
        </p:txBody>
      </p:sp>
      <p:sp>
        <p:nvSpPr>
          <p:cNvPr id="393" name="Yes, there are many, many more things that contributed. But suppose you have to pick just four:"/>
          <p:cNvSpPr txBox="1"/>
          <p:nvPr>
            <p:ph type="body" idx="4294967295"/>
          </p:nvPr>
        </p:nvSpPr>
        <p:spPr>
          <a:xfrm>
            <a:off x="277663" y="1267120"/>
            <a:ext cx="8572501" cy="5397505"/>
          </a:xfrm>
          <a:prstGeom prst="rect">
            <a:avLst/>
          </a:prstGeom>
        </p:spPr>
        <p:txBody>
          <a:bodyPr lIns="45718" tIns="45718" rIns="45718" bIns="45718" anchor="t"/>
          <a:lstStyle>
            <a:lvl1pPr marL="0" indent="0" defTabSz="457200">
              <a:spcBef>
                <a:spcPts val="1200"/>
              </a:spcBef>
              <a:buSzTx/>
              <a:buNone/>
              <a:defRPr b="1">
                <a:uFill>
                  <a:solidFill>
                    <a:srgbClr val="000000"/>
                  </a:solidFill>
                </a:uFill>
                <a:latin typeface="+mj-lt"/>
                <a:ea typeface="+mj-ea"/>
                <a:cs typeface="+mj-cs"/>
                <a:sym typeface="Helvetica"/>
              </a:defRPr>
            </a:lvl1pPr>
          </a:lstStyle>
          <a:p>
            <a:pPr/>
            <a:r>
              <a:t>Yes, there are many, many more things that contributed. But suppose you have to pick just four:</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Demography II"/>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Demography II</a:t>
            </a:r>
          </a:p>
        </p:txBody>
      </p:sp>
      <p:sp>
        <p:nvSpPr>
          <p:cNvPr id="396" name="What is the principal cause of the demographic transition?…"/>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What is the principal cause of the demographic transition?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wealth and control of property.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literacy.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Falling infant and child mortality.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shortages and high unemployment.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Something else.</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Feminism"/>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399" name="How many pregnancies do we think Abigail Smith Adams had between when she was 20 and 34?…"/>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pregnancies do we think Abigail Smith Adams had between when she was 20 and 34?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Empowered Tyrannies II"/>
          <p:cNvSpPr txBox="1"/>
          <p:nvPr>
            <p:ph type="title" idx="4294967295"/>
          </p:nvPr>
        </p:nvSpPr>
        <p:spPr>
          <a:xfrm>
            <a:off x="277663" y="-3"/>
            <a:ext cx="8572501" cy="1267128"/>
          </a:xfrm>
          <a:prstGeom prst="rect">
            <a:avLst/>
          </a:prstGeom>
        </p:spPr>
        <p:txBody>
          <a:bodyPr lIns="45718" tIns="45718" rIns="45718" bIns="45718"/>
          <a:lstStyle>
            <a:lvl1pPr defTabSz="443483">
              <a:defRPr sz="5800">
                <a:solidFill>
                  <a:srgbClr val="000080"/>
                </a:solidFill>
                <a:uFill>
                  <a:solidFill>
                    <a:srgbClr val="000000"/>
                  </a:solidFill>
                </a:uFill>
              </a:defRPr>
            </a:lvl1pPr>
          </a:lstStyle>
          <a:p>
            <a:pPr/>
            <a:r>
              <a:t>Empowered Tyrannies II</a:t>
            </a:r>
          </a:p>
        </p:txBody>
      </p:sp>
      <p:sp>
        <p:nvSpPr>
          <p:cNvPr id="402" name="How many world leaders are members of the 10-million club?…"/>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world leaders are members of the 10-million club?</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Inclusion and Hierarchy Attenuation"/>
          <p:cNvSpPr txBox="1"/>
          <p:nvPr>
            <p:ph type="title" idx="4294967295"/>
          </p:nvPr>
        </p:nvSpPr>
        <p:spPr>
          <a:xfrm>
            <a:off x="277663" y="-3"/>
            <a:ext cx="8572501" cy="1267128"/>
          </a:xfrm>
          <a:prstGeom prst="rect">
            <a:avLst/>
          </a:prstGeom>
        </p:spPr>
        <p:txBody>
          <a:bodyPr lIns="45718" tIns="45718" rIns="45718" bIns="45718"/>
          <a:lstStyle>
            <a:lvl1pPr defTabSz="292606">
              <a:defRPr sz="3800">
                <a:solidFill>
                  <a:srgbClr val="000080"/>
                </a:solidFill>
                <a:uFill>
                  <a:solidFill>
                    <a:srgbClr val="000000"/>
                  </a:solidFill>
                </a:uFill>
              </a:defRPr>
            </a:lvl1pPr>
          </a:lstStyle>
          <a:p>
            <a:pPr/>
            <a:r>
              <a:t>Inclusion and Hierarchy Attenuation</a:t>
            </a:r>
          </a:p>
        </p:txBody>
      </p:sp>
      <p:sp>
        <p:nvSpPr>
          <p:cNvPr id="405" name="At the start of the 1970s, future President Ronald Reagan said that diplomats from Tanzania appeared uncomfortable:…"/>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At the start of the 1970s, future President Ronald Reagan said that diplomats from Tanzania appeared uncomfortable: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resisting pressure to vote with the Soviet Union at the United Nations.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making small talk with New York socialites.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wearing shoes.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in formal tuxedos.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Economic Mismanagement and Insecurity II"/>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Economic Mismanagement and Insecurity II</a:t>
            </a:r>
          </a:p>
        </p:txBody>
      </p:sp>
      <p:sp>
        <p:nvSpPr>
          <p:cNvPr id="408" name="According to Karl Polanyi, what rights does the market economy respect?…"/>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According to Karl Polanyi, what rights does the market economy respect?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land</a:t>
            </a:r>
            <a:r>
              <a:t> (a stable community).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labor</a:t>
            </a:r>
            <a:r>
              <a:t> (a “just” income).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finance</a:t>
            </a:r>
            <a:r>
              <a:t>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a:t>
            </a:r>
            <a:r>
              <a:rPr i="1"/>
              <a:t>property</a:t>
            </a:r>
            <a:r>
              <a:t> (the ability to keep what you manage to claim to earn).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Review: The Watershed: 1870 as an Inflection Point</a:t>
            </a:r>
          </a:p>
        </p:txBody>
      </p:sp>
      <p:sp>
        <p:nvSpPr>
          <p:cNvPr id="411" name="This course covers the history of the long twentieth century, beginning in 1870 and ending in 2016:…"/>
          <p:cNvSpPr txBox="1"/>
          <p:nvPr>
            <p:ph type="body" idx="4294967295"/>
          </p:nvPr>
        </p:nvSpPr>
        <p:spPr>
          <a:xfrm>
            <a:off x="277662" y="1267120"/>
            <a:ext cx="6000170"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As of 1870, had the Industrial Revolution raised the standard of living or lightened the toil of the working class in England, the country at its center?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It’s not clear</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Why? Malthusian forces—population explosion &amp; thus smaller farm sizes. Growth, the growth had been slow 0.8%/year?</a:t>
            </a:r>
          </a:p>
        </p:txBody>
      </p:sp>
      <p:pic>
        <p:nvPicPr>
          <p:cNvPr id="412" name="Image" descr="Image"/>
          <p:cNvPicPr>
            <a:picLocks noChangeAspect="1"/>
          </p:cNvPicPr>
          <p:nvPr/>
        </p:nvPicPr>
        <p:blipFill>
          <a:blip r:embed="rId2">
            <a:extLst/>
          </a:blip>
          <a:stretch>
            <a:fillRect/>
          </a:stretch>
        </p:blipFill>
        <p:spPr>
          <a:xfrm>
            <a:off x="6277831" y="1267123"/>
            <a:ext cx="2572334" cy="539750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2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Social Democracy’s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“Social Democracy’s High Tide and Ebb”…</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Globalization</a:t>
            </a:r>
          </a:p>
        </p:txBody>
      </p:sp>
      <p:sp>
        <p:nvSpPr>
          <p:cNvPr id="415"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Who called the era of globalization and growth from 1870 to 1914 an “economic El Dorado”?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Karl Marx</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Stuart Mill</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Robert Malthus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Maynard Keynes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would the others have said?</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Migration</a:t>
            </a:r>
          </a:p>
        </p:txBody>
      </p:sp>
      <p:sp>
        <p:nvSpPr>
          <p:cNvPr id="418"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How many people of the roughly 1.5 billion then-population of the world left their continents of origin between 1870-1913?</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400 million</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0"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Before 1870, Ideas Growth Not Fast Enough</a:t>
            </a:r>
          </a:p>
        </p:txBody>
      </p:sp>
      <p:sp>
        <p:nvSpPr>
          <p:cNvPr id="421"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329184">
              <a:spcBef>
                <a:spcPts val="800"/>
              </a:spcBef>
              <a:buSzTx/>
              <a:buNone/>
              <a:defRPr b="1" sz="1700">
                <a:uFill>
                  <a:solidFill>
                    <a:srgbClr val="000000"/>
                  </a:solidFill>
                </a:uFill>
                <a:latin typeface="+mj-lt"/>
                <a:ea typeface="+mj-ea"/>
                <a:cs typeface="+mj-cs"/>
                <a:sym typeface="Helvetica"/>
              </a:defRPr>
            </a:pPr>
            <a:r>
              <a:t>And population growth accelerates as the world is not rich enough to undergo the demographic transition:</a:t>
            </a:r>
            <a:endParaRPr>
              <a:latin typeface="Times New Roman"/>
              <a:ea typeface="Times New Roman"/>
              <a:cs typeface="Times New Roman"/>
              <a:sym typeface="Times New Roman"/>
            </a:endParaRP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Value of useful and deployed ideas about technology and organization</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-8000: 1</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 3.5</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1500: 4.75</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1800: 9</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1870: 16</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2020: 421</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Growth Rates:</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-8000 to 1500: 0.02%/year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1500 to 1800: 0.2%/year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1800 to 1870: 0.8%/year</a:t>
            </a:r>
          </a:p>
          <a:p>
            <a:pPr lvl="1" marL="502437"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 1870 to 2020: 2.3%/year</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What caused these accelerations? What caused this last acceleration?</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Last Acceleration</a:t>
            </a:r>
          </a:p>
        </p:txBody>
      </p:sp>
      <p:sp>
        <p:nvSpPr>
          <p:cNvPr id="424" name="This course covers the history of the long twentieth century, beginning in 1870 and ending in 2016:…"/>
          <p:cNvSpPr txBox="1"/>
          <p:nvPr>
            <p:ph type="body" idx="4294967295"/>
          </p:nvPr>
        </p:nvSpPr>
        <p:spPr>
          <a:xfrm>
            <a:off x="277663" y="1267120"/>
            <a:ext cx="4731423" cy="5397505"/>
          </a:xfrm>
          <a:prstGeom prst="rect">
            <a:avLst/>
          </a:prstGeom>
        </p:spPr>
        <p:txBody>
          <a:bodyPr lIns="45718" tIns="45718" rIns="45718" bIns="45718" anchor="t"/>
          <a:lstStyle/>
          <a:p>
            <a:pPr marL="0" indent="0" defTabSz="233172">
              <a:spcBef>
                <a:spcPts val="600"/>
              </a:spcBef>
              <a:buSzTx/>
              <a:buNone/>
              <a:defRPr b="1" sz="1200">
                <a:uFill>
                  <a:solidFill>
                    <a:srgbClr val="000000"/>
                  </a:solidFill>
                </a:uFill>
                <a:latin typeface="+mj-lt"/>
                <a:ea typeface="+mj-ea"/>
                <a:cs typeface="+mj-cs"/>
                <a:sym typeface="Helvetica"/>
              </a:defRPr>
            </a:pPr>
            <a:r>
              <a:t>The industrial research lab to routinize invention, and the modern corporation to routinize diffusion and deployment</a:t>
            </a:r>
            <a:endParaRPr>
              <a:latin typeface="Times New Roman"/>
              <a:ea typeface="Times New Roman"/>
              <a:cs typeface="Times New Roman"/>
              <a:sym typeface="Times New Roman"/>
            </a:endParaRP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Arthur Lewis:</a:t>
            </a:r>
          </a:p>
          <a:p>
            <a:pPr lvl="1" marL="355893"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425" name="Image" descr="Image"/>
          <p:cNvPicPr>
            <a:picLocks noChangeAspect="1"/>
          </p:cNvPicPr>
          <p:nvPr/>
        </p:nvPicPr>
        <p:blipFill>
          <a:blip r:embed="rId2">
            <a:extLst/>
          </a:blip>
          <a:stretch>
            <a:fillRect/>
          </a:stretch>
        </p:blipFill>
        <p:spPr>
          <a:xfrm>
            <a:off x="5009086" y="1267123"/>
            <a:ext cx="3841080" cy="5397502"/>
          </a:xfrm>
          <a:prstGeom prst="rect">
            <a:avLst/>
          </a:prstGeom>
          <a:ln w="12700">
            <a:miter lim="400000"/>
          </a:ln>
        </p:spPr>
      </p:pic>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7" name="Preview: Next Time"/>
          <p:cNvSpPr txBox="1"/>
          <p:nvPr>
            <p:ph type="title" idx="4294967295"/>
          </p:nvPr>
        </p:nvSpPr>
        <p:spPr>
          <a:xfrm>
            <a:off x="277663" y="-3"/>
            <a:ext cx="8572501" cy="1267128"/>
          </a:xfrm>
          <a:prstGeom prst="rect">
            <a:avLst/>
          </a:prstGeom>
        </p:spPr>
        <p:txBody>
          <a:bodyPr lIns="45718" tIns="45718" rIns="45718" bIns="45718"/>
          <a:lstStyle>
            <a:lvl1pPr defTabSz="361188">
              <a:defRPr sz="4700">
                <a:solidFill>
                  <a:srgbClr val="000080"/>
                </a:solidFill>
                <a:uFill>
                  <a:solidFill>
                    <a:srgbClr val="000000"/>
                  </a:solidFill>
                </a:uFill>
              </a:defRPr>
            </a:lvl1pPr>
          </a:lstStyle>
          <a:p>
            <a:pPr/>
            <a:r>
              <a:t>Worldwide: The Broad Sweep</a:t>
            </a:r>
          </a:p>
        </p:txBody>
      </p:sp>
      <p:sp>
        <p:nvSpPr>
          <p:cNvPr id="428"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Post-1870 is the miracle:</a:t>
            </a:r>
          </a:p>
        </p:txBody>
      </p:sp>
      <p:pic>
        <p:nvPicPr>
          <p:cNvPr id="429" name="Image" descr="Image"/>
          <p:cNvPicPr>
            <a:picLocks noChangeAspect="1"/>
          </p:cNvPicPr>
          <p:nvPr/>
        </p:nvPicPr>
        <p:blipFill>
          <a:blip r:embed="rId2">
            <a:extLst/>
          </a:blip>
          <a:stretch>
            <a:fillRect/>
          </a:stretch>
        </p:blipFill>
        <p:spPr>
          <a:xfrm>
            <a:off x="277662" y="1767706"/>
            <a:ext cx="8572502" cy="4316120"/>
          </a:xfrm>
          <a:prstGeom prst="rect">
            <a:avLst/>
          </a:prstGeom>
          <a:ln w="12700">
            <a:miter lim="400000"/>
          </a:ln>
        </p:spPr>
      </p:pic>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West”</a:t>
            </a:r>
          </a:p>
        </p:txBody>
      </p:sp>
      <p:sp>
        <p:nvSpPr>
          <p:cNvPr id="432" name="On to Chapter 3: Globalizing the World, 1870-1914 (&amp; Eichengreen, 1&amp;2):…"/>
          <p:cNvSpPr txBox="1"/>
          <p:nvPr>
            <p:ph type="body" sz="quarter" idx="4294967295"/>
          </p:nvPr>
        </p:nvSpPr>
        <p:spPr>
          <a:xfrm>
            <a:off x="277663" y="1267123"/>
            <a:ext cx="8572501" cy="1191671"/>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800, 1500, 1770, or 1870?:</a:t>
            </a:r>
          </a:p>
        </p:txBody>
      </p:sp>
      <p:pic>
        <p:nvPicPr>
          <p:cNvPr id="433" name="Image" descr="Image"/>
          <p:cNvPicPr>
            <a:picLocks noChangeAspect="1"/>
          </p:cNvPicPr>
          <p:nvPr/>
        </p:nvPicPr>
        <p:blipFill>
          <a:blip r:embed="rId2">
            <a:extLst/>
          </a:blip>
          <a:stretch>
            <a:fillRect/>
          </a:stretch>
        </p:blipFill>
        <p:spPr>
          <a:xfrm>
            <a:off x="277662" y="1847151"/>
            <a:ext cx="8572502" cy="3760332"/>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Who Is This Man?</a:t>
            </a:r>
          </a:p>
        </p:txBody>
      </p:sp>
      <p:sp>
        <p:nvSpPr>
          <p:cNvPr id="436" name="This course covers the history of the long twentieth century, beginning in 1870 and ending in 2016:…"/>
          <p:cNvSpPr txBox="1"/>
          <p:nvPr>
            <p:ph type="body" idx="4294967295"/>
          </p:nvPr>
        </p:nvSpPr>
        <p:spPr>
          <a:xfrm>
            <a:off x="277662" y="1267120"/>
            <a:ext cx="5385256"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And is he in any real danger?</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Nicola Tesla,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and yes</a:t>
            </a:r>
          </a:p>
        </p:txBody>
      </p:sp>
      <p:pic>
        <p:nvPicPr>
          <p:cNvPr id="437" name="Image" descr="Image"/>
          <p:cNvPicPr>
            <a:picLocks noChangeAspect="1"/>
          </p:cNvPicPr>
          <p:nvPr/>
        </p:nvPicPr>
        <p:blipFill>
          <a:blip r:embed="rId2">
            <a:extLst/>
          </a:blip>
          <a:stretch>
            <a:fillRect/>
          </a:stretch>
        </p:blipFill>
        <p:spPr>
          <a:xfrm>
            <a:off x="5662915" y="1267123"/>
            <a:ext cx="3187251" cy="5397502"/>
          </a:xfrm>
          <a:prstGeom prst="rect">
            <a:avLst/>
          </a:prstGeom>
          <a:ln w="12700">
            <a:miter lim="400000"/>
          </a:ln>
        </p:spPr>
      </p:pic>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9"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Lev Bronstein</a:t>
            </a:r>
          </a:p>
        </p:txBody>
      </p:sp>
      <p:sp>
        <p:nvSpPr>
          <p:cNvPr id="440" name="This course covers the history of the long twentieth century, beginning in 1870 and ending in 2016:…"/>
          <p:cNvSpPr txBox="1"/>
          <p:nvPr>
            <p:ph type="body" sz="half" idx="4294967295"/>
          </p:nvPr>
        </p:nvSpPr>
        <p:spPr>
          <a:xfrm>
            <a:off x="277663" y="1267120"/>
            <a:ext cx="4468522"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Why did he say this?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had had no time to more than catch the general life-rhythm of the monster known as New York…”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left for Europe with the feeling of a man who has had only a peek into the furnace where the future is being forged…"</a:t>
            </a:r>
          </a:p>
        </p:txBody>
      </p:sp>
      <p:pic>
        <p:nvPicPr>
          <p:cNvPr id="441" name="Image" descr="Image"/>
          <p:cNvPicPr>
            <a:picLocks noChangeAspect="1"/>
          </p:cNvPicPr>
          <p:nvPr/>
        </p:nvPicPr>
        <p:blipFill>
          <a:blip r:embed="rId2">
            <a:extLst/>
          </a:blip>
          <a:srcRect l="0" t="0" r="0" b="12133"/>
          <a:stretch>
            <a:fillRect/>
          </a:stretch>
        </p:blipFill>
        <p:spPr>
          <a:xfrm>
            <a:off x="4746185" y="1267122"/>
            <a:ext cx="4103981" cy="5397400"/>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1. My Grand Narrative"/>
          <p:cNvSpPr txBox="1"/>
          <p:nvPr>
            <p:ph type="title" idx="4294967295"/>
          </p:nvPr>
        </p:nvSpPr>
        <p:spPr>
          <a:xfrm>
            <a:off x="277663" y="-3"/>
            <a:ext cx="8572501" cy="1267128"/>
          </a:xfrm>
          <a:prstGeom prst="rect">
            <a:avLst/>
          </a:prstGeom>
        </p:spPr>
        <p:txBody>
          <a:bodyPr lIns="45718" tIns="45718" rIns="45718" bIns="45718"/>
          <a:lstStyle>
            <a:lvl1pPr defTabSz="397763">
              <a:defRPr sz="5200">
                <a:uFill>
                  <a:solidFill>
                    <a:srgbClr val="000000"/>
                  </a:solidFill>
                </a:uFill>
              </a:defRPr>
            </a:lvl1pPr>
          </a:lstStyle>
          <a:p>
            <a:pPr/>
            <a:r>
              <a:t>Review: Political Economy</a:t>
            </a:r>
          </a:p>
        </p:txBody>
      </p:sp>
      <p:sp>
        <p:nvSpPr>
          <p:cNvPr id="444" name="This course covers the history of the long twentieth century, beginning in 1870 and ending in 2016:…"/>
          <p:cNvSpPr txBox="1"/>
          <p:nvPr>
            <p:ph type="body" idx="4294967295"/>
          </p:nvPr>
        </p:nvSpPr>
        <p:spPr>
          <a:xfrm>
            <a:off x="277663" y="1267120"/>
            <a:ext cx="5280393" cy="5397505"/>
          </a:xfrm>
          <a:prstGeom prst="rect">
            <a:avLst/>
          </a:prstGeom>
        </p:spPr>
        <p:txBody>
          <a:bodyPr lIns="45718" tIns="45718" rIns="45718" bIns="45718" anchor="t"/>
          <a:lstStyle/>
          <a:p>
            <a:pPr marL="0" indent="0" defTabSz="246888">
              <a:spcBef>
                <a:spcPts val="600"/>
              </a:spcBef>
              <a:buSzTx/>
              <a:buNone/>
              <a:defRPr b="1" sz="1200">
                <a:uFill>
                  <a:solidFill>
                    <a:srgbClr val="000000"/>
                  </a:solidFill>
                </a:uFill>
                <a:latin typeface="+mj-lt"/>
                <a:ea typeface="+mj-ea"/>
                <a:cs typeface="+mj-cs"/>
                <a:sym typeface="Helvetica"/>
              </a:defRPr>
            </a:pPr>
            <a:r>
              <a:t>From “Divine Right” and “Natural Order” to Enlightenment values…</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r>
              <a:t>Who was the </a:t>
            </a:r>
            <a:r>
              <a:rPr i="1"/>
              <a:t>first </a:t>
            </a:r>
            <a:r>
              <a:t>person to draft these words:?</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129941"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“We hold these truths to be sacred &amp; undeniable:</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all men are created equal &amp; independant,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from that equal creation they derive rights inherent &amp; inalienable,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among which are the preservation of life, &amp; liberty, &amp; the pursuit of happiness; </a:t>
            </a:r>
          </a:p>
          <a:p>
            <a:pPr lvl="1" marL="335680" indent="-129941" defTabSz="246888">
              <a:spcBef>
                <a:spcPts val="600"/>
              </a:spcBef>
              <a:buSzPct val="100000"/>
              <a:defRPr sz="1200">
                <a:uFill>
                  <a:solidFill>
                    <a:srgbClr val="000000"/>
                  </a:solidFill>
                </a:uFill>
                <a:latin typeface="Times New Roman"/>
                <a:ea typeface="Times New Roman"/>
                <a:cs typeface="Times New Roman"/>
                <a:sym typeface="Times New Roman"/>
              </a:defRPr>
            </a:pPr>
            <a:r>
              <a:t>that to secure these ends, governments are instituted among men, </a:t>
            </a:r>
            <a:r>
              <a:rPr b="1"/>
              <a:t>deriving their just powers from the consent of the governed</a:t>
            </a:r>
            <a:r>
              <a:t>…”</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John Locke</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Niccolo Machiavelli</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Thomas Hobbes</a:t>
            </a:r>
          </a:p>
          <a:p>
            <a:pPr marL="216568" indent="-216568" defTabSz="246888">
              <a:spcBef>
                <a:spcPts val="600"/>
              </a:spcBef>
              <a:buSzPct val="100000"/>
              <a:buAutoNum type="alphaUcPeriod" startAt="1"/>
              <a:defRPr b="1" sz="1200">
                <a:uFill>
                  <a:solidFill>
                    <a:srgbClr val="000000"/>
                  </a:solidFill>
                </a:uFill>
                <a:latin typeface="Times New Roman"/>
                <a:ea typeface="Times New Roman"/>
                <a:cs typeface="Times New Roman"/>
                <a:sym typeface="Times New Roman"/>
              </a:defRPr>
            </a:pPr>
            <a:r>
              <a:t>Thomas Jefferson</a:t>
            </a:r>
          </a:p>
          <a:p>
            <a:pPr marL="216568" indent="-216568" defTabSz="246888">
              <a:spcBef>
                <a:spcPts val="600"/>
              </a:spcBef>
              <a:buSzPct val="100000"/>
              <a:buAutoNum type="alphaUcPeriod" startAt="1"/>
              <a:defRPr sz="1200">
                <a:uFill>
                  <a:solidFill>
                    <a:srgbClr val="000000"/>
                  </a:solidFill>
                </a:uFill>
                <a:latin typeface="Times New Roman"/>
                <a:ea typeface="Times New Roman"/>
                <a:cs typeface="Times New Roman"/>
                <a:sym typeface="Times New Roman"/>
              </a:defRPr>
            </a:pPr>
            <a:r>
              <a:t>George Washington</a:t>
            </a:r>
          </a:p>
          <a:p>
            <a:pPr marL="0" indent="0" defTabSz="246888">
              <a:spcBef>
                <a:spcPts val="600"/>
              </a:spcBef>
              <a:buSzTx/>
              <a:buNone/>
              <a:defRPr sz="1200">
                <a:uFill>
                  <a:solidFill>
                    <a:srgbClr val="000000"/>
                  </a:solidFill>
                </a:uFill>
                <a:latin typeface="Times New Roman"/>
                <a:ea typeface="Times New Roman"/>
                <a:cs typeface="Times New Roman"/>
                <a:sym typeface="Times New Roman"/>
              </a:defRPr>
            </a:pPr>
          </a:p>
          <a:p>
            <a:pPr marL="129939" indent="-129939" defTabSz="246888">
              <a:spcBef>
                <a:spcPts val="600"/>
              </a:spcBef>
              <a:buSzPct val="100000"/>
              <a:defRPr sz="1200">
                <a:uFill>
                  <a:solidFill>
                    <a:srgbClr val="000000"/>
                  </a:solidFill>
                </a:uFill>
                <a:latin typeface="Times New Roman"/>
                <a:ea typeface="Times New Roman"/>
                <a:cs typeface="Times New Roman"/>
                <a:sym typeface="Times New Roman"/>
              </a:defRPr>
            </a:pPr>
            <a:r>
              <a:t>Why did he write them? </a:t>
            </a:r>
          </a:p>
        </p:txBody>
      </p:sp>
      <p:pic>
        <p:nvPicPr>
          <p:cNvPr id="445" name="Image" descr="Image"/>
          <p:cNvPicPr>
            <a:picLocks noChangeAspect="1"/>
          </p:cNvPicPr>
          <p:nvPr/>
        </p:nvPicPr>
        <p:blipFill>
          <a:blip r:embed="rId2">
            <a:extLst/>
          </a:blip>
          <a:stretch>
            <a:fillRect/>
          </a:stretch>
        </p:blipFill>
        <p:spPr>
          <a:xfrm>
            <a:off x="5558054" y="1267123"/>
            <a:ext cx="3292111" cy="3144811"/>
          </a:xfrm>
          <a:prstGeom prst="rect">
            <a:avLst/>
          </a:prstGeom>
          <a:ln w="12700">
            <a:miter lim="400000"/>
          </a:ln>
        </p:spPr>
      </p:pic>
      <p:pic>
        <p:nvPicPr>
          <p:cNvPr id="446" name="Image" descr="Image"/>
          <p:cNvPicPr>
            <a:picLocks noChangeAspect="1"/>
          </p:cNvPicPr>
          <p:nvPr/>
        </p:nvPicPr>
        <p:blipFill>
          <a:blip r:embed="rId3">
            <a:extLst/>
          </a:blip>
          <a:stretch>
            <a:fillRect/>
          </a:stretch>
        </p:blipFill>
        <p:spPr>
          <a:xfrm>
            <a:off x="5558054" y="4290505"/>
            <a:ext cx="3292111" cy="2374120"/>
          </a:xfrm>
          <a:prstGeom prst="rect">
            <a:avLst/>
          </a:prstGeom>
          <a:ln w="12700">
            <a:miter lim="400000"/>
          </a:ln>
        </p:spPr>
      </p:pic>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What Was the Proper Political Order?</a:t>
            </a:r>
          </a:p>
        </p:txBody>
      </p:sp>
      <p:sp>
        <p:nvSpPr>
          <p:cNvPr id="449" name="This course covers the history of the long twentieth century, beginning in 1870 and ending in 2016:…"/>
          <p:cNvSpPr txBox="1"/>
          <p:nvPr>
            <p:ph type="body" idx="4294967295"/>
          </p:nvPr>
        </p:nvSpPr>
        <p:spPr>
          <a:xfrm>
            <a:off x="277662" y="1267120"/>
            <a:ext cx="5973667" cy="5397505"/>
          </a:xfrm>
          <a:prstGeom prst="rect">
            <a:avLst/>
          </a:prstGeom>
        </p:spPr>
        <p:txBody>
          <a:bodyPr lIns="45718" tIns="45718" rIns="45718" bIns="45718" anchor="t"/>
          <a:lstStyle/>
          <a:p>
            <a:pPr marL="0" indent="0" defTabSz="288036">
              <a:spcBef>
                <a:spcPts val="700"/>
              </a:spcBef>
              <a:buSzTx/>
              <a:buNone/>
              <a:defRPr b="1" sz="1500">
                <a:uFill>
                  <a:solidFill>
                    <a:srgbClr val="000000"/>
                  </a:solidFill>
                </a:uFill>
                <a:latin typeface="+mj-lt"/>
                <a:ea typeface="+mj-ea"/>
                <a:cs typeface="+mj-cs"/>
                <a:sym typeface="Helvetica"/>
              </a:defRPr>
            </a:pPr>
            <a:r>
              <a:t>Fears of “democracy” among American founders:</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Madison</a:t>
            </a:r>
            <a:r>
              <a:rPr b="0"/>
              <a:t>: “Democracies have ever been spectacles of turbulence and contention... incompatible with personal security or the rights of property... as short in their lives as... violent in their deaths…”</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Jefferson</a:t>
            </a:r>
            <a:r>
              <a:rPr b="0"/>
              <a:t>: “Gen’l Washington had not a firm confidence in the durability of our government… [&amp; this] had some weight in his adoption of… ceremonies… calculated to prepare us gradually for a change which he believed possible…”</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Hamilton</a:t>
            </a:r>
            <a:r>
              <a:rPr b="0"/>
              <a:t>: “the British government… best” as the only one “unit[ing] public strength with individual security…” </a:t>
            </a:r>
          </a:p>
          <a:p>
            <a:pPr marL="151596" indent="-151596" defTabSz="288036">
              <a:spcBef>
                <a:spcPts val="700"/>
              </a:spcBef>
              <a:buSzPct val="100000"/>
              <a:defRPr b="1" sz="1500">
                <a:uFill>
                  <a:solidFill>
                    <a:srgbClr val="000000"/>
                  </a:solidFill>
                </a:uFill>
                <a:latin typeface="Times New Roman"/>
                <a:ea typeface="Times New Roman"/>
                <a:cs typeface="Times New Roman"/>
                <a:sym typeface="Times New Roman"/>
              </a:defRPr>
            </a:pPr>
            <a:r>
              <a:t>Adams</a:t>
            </a:r>
            <a:r>
              <a:rPr b="0"/>
              <a:t>: The American president should be announced as: “His Highness, the President of the United States, and Protector of the Rights of the Same…”</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Question of political order thought settled: first in the rubble of Berlin in 1945, and then in the streets of East Germany in 1991:</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Settled in favor of representative democracy, private property, &amp; social insurance—late-1900s liberal democracy</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450" name="Image" descr="Image"/>
          <p:cNvPicPr>
            <a:picLocks noChangeAspect="1"/>
          </p:cNvPicPr>
          <p:nvPr/>
        </p:nvPicPr>
        <p:blipFill>
          <a:blip r:embed="rId2">
            <a:extLst/>
          </a:blip>
          <a:stretch>
            <a:fillRect/>
          </a:stretch>
        </p:blipFill>
        <p:spPr>
          <a:xfrm>
            <a:off x="6251326" y="1267123"/>
            <a:ext cx="2598840" cy="2638944"/>
          </a:xfrm>
          <a:prstGeom prst="rect">
            <a:avLst/>
          </a:prstGeom>
          <a:ln w="12700">
            <a:miter lim="400000"/>
          </a:ln>
        </p:spPr>
      </p:pic>
      <p:pic>
        <p:nvPicPr>
          <p:cNvPr id="451" name="Image" descr="Image"/>
          <p:cNvPicPr>
            <a:picLocks noChangeAspect="1"/>
          </p:cNvPicPr>
          <p:nvPr/>
        </p:nvPicPr>
        <p:blipFill>
          <a:blip r:embed="rId3">
            <a:extLst/>
          </a:blip>
          <a:stretch>
            <a:fillRect/>
          </a:stretch>
        </p:blipFill>
        <p:spPr>
          <a:xfrm>
            <a:off x="6251326" y="3888168"/>
            <a:ext cx="2598840" cy="2776457"/>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2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Franchise Restricted to the Rich Could Not Maintain Itself</a:t>
            </a:r>
          </a:p>
        </p:txBody>
      </p:sp>
      <p:sp>
        <p:nvSpPr>
          <p:cNvPr id="454" name="This course covers the history of the long twentieth century, beginning in 1870 and ending in 2016:…"/>
          <p:cNvSpPr txBox="1"/>
          <p:nvPr>
            <p:ph type="body" idx="4294967295"/>
          </p:nvPr>
        </p:nvSpPr>
        <p:spPr>
          <a:xfrm>
            <a:off x="277662" y="1267120"/>
            <a:ext cx="5074473" cy="5397505"/>
          </a:xfrm>
          <a:prstGeom prst="rect">
            <a:avLst/>
          </a:prstGeom>
        </p:spPr>
        <p:txBody>
          <a:bodyPr lIns="45718" tIns="45718" rIns="45718" bIns="45718" anchor="t"/>
          <a:lstStyle/>
          <a:p>
            <a:pPr marL="0" indent="0" defTabSz="306324">
              <a:spcBef>
                <a:spcPts val="800"/>
              </a:spcBef>
              <a:buSzTx/>
              <a:buNone/>
              <a:defRPr b="1" sz="2000">
                <a:uFill>
                  <a:solidFill>
                    <a:srgbClr val="000000"/>
                  </a:solidFill>
                </a:uFill>
                <a:latin typeface="+mj-lt"/>
                <a:ea typeface="+mj-ea"/>
                <a:cs typeface="+mj-cs"/>
                <a:sym typeface="Helvetica"/>
              </a:defRPr>
            </a:pPr>
            <a:r>
              <a:t>The dynamic of franchise extension</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 and would support them.</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Threatening revolution would lead even conservatives to seek to extend the franchise in order to peel off of the revolutionary coalition those of the disenfranchised who had the most social power:</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Charismatic leaders with popular followings would seek to give them votes, and then rule via plebiscites—going around the traditional elites</a:t>
            </a:r>
          </a:p>
          <a:p>
            <a:pPr lvl="1" marL="416492" indent="-161223" defTabSz="306324">
              <a:spcBef>
                <a:spcPts val="800"/>
              </a:spcBef>
              <a:buSzPct val="100000"/>
              <a:defRPr sz="1600">
                <a:uFill>
                  <a:solidFill>
                    <a:srgbClr val="000000"/>
                  </a:solidFill>
                </a:uFill>
                <a:latin typeface="Times New Roman"/>
                <a:ea typeface="Times New Roman"/>
                <a:cs typeface="Times New Roman"/>
                <a:sym typeface="Times New Roman"/>
              </a:defRPr>
            </a:pPr>
            <a:r>
              <a:t>(Peculiar thing about Trump-Johnson: minority, and core is a minority of a minority…)</a:t>
            </a:r>
          </a:p>
          <a:p>
            <a:pPr marL="161222" indent="-161222" defTabSz="306324">
              <a:spcBef>
                <a:spcPts val="800"/>
              </a:spcBef>
              <a:buSzPct val="100000"/>
              <a:defRPr sz="1600">
                <a:uFill>
                  <a:solidFill>
                    <a:srgbClr val="000000"/>
                  </a:solidFill>
                </a:uFill>
                <a:latin typeface="Times New Roman"/>
                <a:ea typeface="Times New Roman"/>
                <a:cs typeface="Times New Roman"/>
                <a:sym typeface="Times New Roman"/>
              </a:defRPr>
            </a:pPr>
            <a:r>
              <a:t>Conservatives: “dish the Whigs”—opportunities to form winning coalitions by appealing to those who were no profiting from the market economy, or felt that they were losing relative status in some ways…</a:t>
            </a:r>
          </a:p>
        </p:txBody>
      </p:sp>
      <p:pic>
        <p:nvPicPr>
          <p:cNvPr id="455" name="Image" descr="Image"/>
          <p:cNvPicPr>
            <a:picLocks noChangeAspect="1"/>
          </p:cNvPicPr>
          <p:nvPr/>
        </p:nvPicPr>
        <p:blipFill>
          <a:blip r:embed="rId2">
            <a:extLst/>
          </a:blip>
          <a:stretch>
            <a:fillRect/>
          </a:stretch>
        </p:blipFill>
        <p:spPr>
          <a:xfrm>
            <a:off x="5352134" y="1267123"/>
            <a:ext cx="3498032" cy="2741916"/>
          </a:xfrm>
          <a:prstGeom prst="rect">
            <a:avLst/>
          </a:prstGeom>
          <a:ln w="12700">
            <a:miter lim="400000"/>
          </a:ln>
        </p:spPr>
      </p:pic>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Popular Government and the Market Economy: Society’s Revenge</a:t>
            </a:r>
          </a:p>
        </p:txBody>
      </p:sp>
      <p:sp>
        <p:nvSpPr>
          <p:cNvPr id="458" name="This course covers the history of the long twentieth century, beginning in 1870 and ending in 2016:…"/>
          <p:cNvSpPr txBox="1"/>
          <p:nvPr>
            <p:ph type="body" idx="4294967295"/>
          </p:nvPr>
        </p:nvSpPr>
        <p:spPr>
          <a:xfrm>
            <a:off x="277662" y="1267120"/>
            <a:ext cx="5721875" cy="5397505"/>
          </a:xfrm>
          <a:prstGeom prst="rect">
            <a:avLst/>
          </a:prstGeom>
        </p:spPr>
        <p:txBody>
          <a:bodyPr lIns="45718" tIns="45718" rIns="45718" bIns="45718" anchor="t"/>
          <a:lstStyle/>
          <a:p>
            <a:pPr marL="0" indent="0" defTabSz="329184">
              <a:spcBef>
                <a:spcPts val="800"/>
              </a:spcBef>
              <a:buSzTx/>
              <a:buNone/>
              <a:defRPr b="1" sz="2100">
                <a:uFill>
                  <a:solidFill>
                    <a:srgbClr val="000000"/>
                  </a:solidFill>
                </a:uFill>
                <a:latin typeface="+mj-lt"/>
                <a:ea typeface="+mj-ea"/>
                <a:cs typeface="+mj-cs"/>
                <a:sym typeface="Helvetica"/>
              </a:defRPr>
            </a:pPr>
            <a:r>
              <a:t>Karl Polanyi</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People believe they have rights—to stable, supportive, nurturing communities; to incomes commensurate with their skills and status; and to money flows that will provide economic stability…</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But a market society turns these things—land, labor, and finance—into commodities…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But they are not </a:t>
            </a:r>
            <a:r>
              <a:rPr i="1"/>
              <a:t>real</a:t>
            </a:r>
            <a:r>
              <a:t> commodities, they are </a:t>
            </a:r>
            <a:r>
              <a:rPr i="1"/>
              <a:t>fictitious </a:t>
            </a:r>
            <a:r>
              <a:t>commodities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And so you get your rights only if they satisfy a market profitability test</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The only rights a market society respects are property rights:</a:t>
            </a:r>
          </a:p>
          <a:p>
            <a:pPr lvl="1" marL="447573" indent="-173254" defTabSz="329184">
              <a:spcBef>
                <a:spcPts val="800"/>
              </a:spcBef>
              <a:buSzPct val="100000"/>
              <a:defRPr sz="1700">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for which rich people have a serious jones</a:t>
            </a:r>
          </a:p>
          <a:p>
            <a:pPr marL="173253" indent="-173253" defTabSz="329184">
              <a:spcBef>
                <a:spcPts val="800"/>
              </a:spcBef>
              <a:buSzPct val="100000"/>
              <a:defRPr sz="1700">
                <a:uFill>
                  <a:solidFill>
                    <a:srgbClr val="000000"/>
                  </a:solidFill>
                </a:uFill>
                <a:latin typeface="Times New Roman"/>
                <a:ea typeface="Times New Roman"/>
                <a:cs typeface="Times New Roman"/>
                <a:sym typeface="Times New Roman"/>
              </a:defRPr>
            </a:pPr>
            <a:r>
              <a:t>Society will have its revenge: it will protect itself against the market logic, somehow, some way…</a:t>
            </a:r>
          </a:p>
        </p:txBody>
      </p:sp>
      <p:pic>
        <p:nvPicPr>
          <p:cNvPr id="459" name="Image" descr="Image"/>
          <p:cNvPicPr>
            <a:picLocks noChangeAspect="1"/>
          </p:cNvPicPr>
          <p:nvPr/>
        </p:nvPicPr>
        <p:blipFill>
          <a:blip r:embed="rId2">
            <a:extLst/>
          </a:blip>
          <a:stretch>
            <a:fillRect/>
          </a:stretch>
        </p:blipFill>
        <p:spPr>
          <a:xfrm>
            <a:off x="5999536" y="1267123"/>
            <a:ext cx="2850629" cy="2606290"/>
          </a:xfrm>
          <a:prstGeom prst="rect">
            <a:avLst/>
          </a:prstGeom>
          <a:ln w="12700">
            <a:miter lim="400000"/>
          </a:ln>
        </p:spPr>
      </p:pic>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61" name="Image" descr="Image"/>
          <p:cNvPicPr>
            <a:picLocks noChangeAspect="1"/>
          </p:cNvPicPr>
          <p:nvPr/>
        </p:nvPicPr>
        <p:blipFill>
          <a:blip r:embed="rId2">
            <a:extLst/>
          </a:blip>
          <a:stretch>
            <a:fillRect/>
          </a:stretch>
        </p:blipFill>
        <p:spPr>
          <a:xfrm>
            <a:off x="5928597" y="2518267"/>
            <a:ext cx="2921569" cy="2216613"/>
          </a:xfrm>
          <a:prstGeom prst="rect">
            <a:avLst/>
          </a:prstGeom>
          <a:ln w="12700">
            <a:miter lim="400000"/>
          </a:ln>
        </p:spPr>
      </p:pic>
      <p:sp>
        <p:nvSpPr>
          <p:cNvPr id="462"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Digression: 5 Thinkers</a:t>
            </a:r>
          </a:p>
        </p:txBody>
      </p:sp>
      <p:sp>
        <p:nvSpPr>
          <p:cNvPr id="463" name="This course covers the history of the long twentieth century, beginning in 1870 and ending in 2016:…"/>
          <p:cNvSpPr txBox="1"/>
          <p:nvPr>
            <p:ph type="body" idx="4294967295"/>
          </p:nvPr>
        </p:nvSpPr>
        <p:spPr>
          <a:xfrm>
            <a:off x="277662" y="1267120"/>
            <a:ext cx="4838255" cy="5397505"/>
          </a:xfrm>
          <a:prstGeom prst="rect">
            <a:avLst/>
          </a:prstGeom>
        </p:spPr>
        <p:txBody>
          <a:bodyPr lIns="45718" tIns="45718" rIns="45718" bIns="45718" anchor="t"/>
          <a:lstStyle/>
          <a:p>
            <a:pPr marL="0" indent="0" defTabSz="224026">
              <a:spcBef>
                <a:spcPts val="500"/>
              </a:spcBef>
              <a:buSzTx/>
              <a:buNone/>
              <a:defRPr b="1" sz="1400">
                <a:uFill>
                  <a:solidFill>
                    <a:srgbClr val="000000"/>
                  </a:solidFill>
                </a:uFill>
                <a:latin typeface="+mj-lt"/>
                <a:ea typeface="+mj-ea"/>
                <a:cs typeface="+mj-cs"/>
                <a:sym typeface="Helvetica"/>
              </a:defRPr>
            </a:pPr>
            <a:r>
              <a:t>Who shape my thought about the long 20th century—and how should, I think, shape yours</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Beware! They are all deeply flawed…</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But they are also geniuses, each in his way…</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Beware of their followers! An iron law of ideology: a thinker’s most extravagant and aggressive followers will latch onto the stupidest and most shortsighted and wrong of their doctrines…</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In historical order: Marx, Keynes, Hayek, Polanyi, Gellner</a:t>
            </a:r>
          </a:p>
          <a:p>
            <a:pPr marL="117908" indent="-117908" defTabSz="224026">
              <a:spcBef>
                <a:spcPts val="500"/>
              </a:spcBef>
              <a:buSzPct val="100000"/>
              <a:defRPr sz="1100">
                <a:uFill>
                  <a:solidFill>
                    <a:srgbClr val="000000"/>
                  </a:solidFill>
                </a:uFill>
                <a:latin typeface="Times New Roman"/>
                <a:ea typeface="Times New Roman"/>
                <a:cs typeface="Times New Roman"/>
                <a:sym typeface="Times New Roman"/>
              </a:defRPr>
            </a:pPr>
            <a:r>
              <a:t>The other three thinkers: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Keynes</a:t>
            </a:r>
            <a:r>
              <a:rPr b="0"/>
              <a:t>: All that we need to produce general prosperity is technical adjustments to our system. Then the kingdom of freedom and prosperity will be within our grasp—and our major problems will no longer be economic ones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Gellner</a:t>
            </a:r>
            <a:r>
              <a:rPr b="0"/>
              <a:t>: The energy that most 19th century thinkers thought would go to “class“ went to “ethnos“ or “umma“ instead. The construction of ideological legitimations that makes sense both to dominants and to submissives who nevertheless believe they are part of some in-group is the key to understanding how societies stabilize themselves</a:t>
            </a:r>
          </a:p>
          <a:p>
            <a:pPr lvl="1" marL="304598" indent="-117908" defTabSz="224026">
              <a:spcBef>
                <a:spcPts val="500"/>
              </a:spcBef>
              <a:buSzPct val="100000"/>
              <a:defRPr b="1" sz="1100">
                <a:uFill>
                  <a:solidFill>
                    <a:srgbClr val="000000"/>
                  </a:solidFill>
                </a:uFill>
                <a:latin typeface="Times New Roman"/>
                <a:ea typeface="Times New Roman"/>
                <a:cs typeface="Times New Roman"/>
                <a:sym typeface="Times New Roman"/>
              </a:defRPr>
            </a:pPr>
            <a:r>
              <a:t>Marx</a:t>
            </a:r>
            <a:r>
              <a:rPr b="0"/>
              <a:t>: Only the market economy will focus society’s energy on paying through the nose to boost the economy’s capital stock and to harvest the fruits of science and technology and then deploy them in production. But because the only demands in a market economy that matter are effective demands, the market economy also becomes a more “effective” means of slavery, for private property leads the proletariat to enslave themselves</a:t>
            </a:r>
          </a:p>
        </p:txBody>
      </p:sp>
      <p:pic>
        <p:nvPicPr>
          <p:cNvPr id="464" name="Image" descr="Image"/>
          <p:cNvPicPr>
            <a:picLocks noChangeAspect="1"/>
          </p:cNvPicPr>
          <p:nvPr/>
        </p:nvPicPr>
        <p:blipFill>
          <a:blip r:embed="rId3">
            <a:extLst/>
          </a:blip>
          <a:stretch>
            <a:fillRect/>
          </a:stretch>
        </p:blipFill>
        <p:spPr>
          <a:xfrm>
            <a:off x="5928597" y="1267123"/>
            <a:ext cx="2921569" cy="1208703"/>
          </a:xfrm>
          <a:prstGeom prst="rect">
            <a:avLst/>
          </a:prstGeom>
          <a:ln w="12700">
            <a:miter lim="400000"/>
          </a:ln>
        </p:spPr>
      </p:pic>
      <p:pic>
        <p:nvPicPr>
          <p:cNvPr id="465" name="Image" descr="Image"/>
          <p:cNvPicPr>
            <a:picLocks noChangeAspect="1"/>
          </p:cNvPicPr>
          <p:nvPr/>
        </p:nvPicPr>
        <p:blipFill>
          <a:blip r:embed="rId4">
            <a:extLst/>
          </a:blip>
          <a:stretch>
            <a:fillRect/>
          </a:stretch>
        </p:blipFill>
        <p:spPr>
          <a:xfrm>
            <a:off x="5928597" y="4591444"/>
            <a:ext cx="2921569" cy="2073181"/>
          </a:xfrm>
          <a:prstGeom prst="rect">
            <a:avLst/>
          </a:prstGeom>
          <a:ln w="12700">
            <a:miter lim="400000"/>
          </a:ln>
        </p:spPr>
      </p:pic>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Hayek and Polanyi</a:t>
            </a:r>
          </a:p>
        </p:txBody>
      </p:sp>
      <p:sp>
        <p:nvSpPr>
          <p:cNvPr id="468" name="This course covers the history of the long twentieth century, beginning in 1870 and ending in 2016:…"/>
          <p:cNvSpPr txBox="1"/>
          <p:nvPr>
            <p:ph type="body" idx="4294967295"/>
          </p:nvPr>
        </p:nvSpPr>
        <p:spPr>
          <a:xfrm>
            <a:off x="277663" y="1267120"/>
            <a:ext cx="5724558" cy="5397505"/>
          </a:xfrm>
          <a:prstGeom prst="rect">
            <a:avLst/>
          </a:prstGeom>
        </p:spPr>
        <p:txBody>
          <a:bodyPr lIns="45718" tIns="45718" rIns="45718" bIns="45718" anchor="t"/>
          <a:lstStyle/>
          <a:p>
            <a:pPr marL="0" indent="0" defTabSz="393191">
              <a:spcBef>
                <a:spcPts val="1000"/>
              </a:spcBef>
              <a:buSzTx/>
              <a:buNone/>
              <a:defRPr b="1" sz="2500">
                <a:uFill>
                  <a:solidFill>
                    <a:srgbClr val="000000"/>
                  </a:solidFill>
                </a:uFill>
                <a:latin typeface="+mj-lt"/>
                <a:ea typeface="+mj-ea"/>
                <a:cs typeface="+mj-cs"/>
                <a:sym typeface="Helvetica"/>
              </a:defRPr>
            </a:pPr>
            <a:r>
              <a:t>Thumbnails on our first two:</a:t>
            </a:r>
          </a:p>
          <a:p>
            <a:pPr marL="206942" indent="-206942" defTabSz="393191">
              <a:spcBef>
                <a:spcPts val="1000"/>
              </a:spcBef>
              <a:buSzPct val="100000"/>
              <a:defRPr b="1" sz="2000">
                <a:uFill>
                  <a:solidFill>
                    <a:srgbClr val="000000"/>
                  </a:solidFill>
                </a:uFill>
                <a:latin typeface="Times New Roman"/>
                <a:ea typeface="Times New Roman"/>
                <a:cs typeface="Times New Roman"/>
                <a:sym typeface="Times New Roman"/>
              </a:defRPr>
            </a:pPr>
            <a:r>
              <a:t>Hayek</a:t>
            </a:r>
            <a:r>
              <a:rPr b="0"/>
              <a:t>: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Only the market economy can use society’s knowledge.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But the market economy cannot produce “social justice” and should not be asked to try—in fact, we need to recognize that all we can attain is freedom, and that will bring general prosperity, but that justice will be forever outside our reach</a:t>
            </a:r>
          </a:p>
          <a:p>
            <a:pPr marL="206942" indent="-206942" defTabSz="393191">
              <a:spcBef>
                <a:spcPts val="1000"/>
              </a:spcBef>
              <a:buSzPct val="100000"/>
              <a:defRPr b="1" sz="2000">
                <a:uFill>
                  <a:solidFill>
                    <a:srgbClr val="000000"/>
                  </a:solidFill>
                </a:uFill>
                <a:latin typeface="Times New Roman"/>
                <a:ea typeface="Times New Roman"/>
                <a:cs typeface="Times New Roman"/>
                <a:sym typeface="Times New Roman"/>
              </a:defRPr>
            </a:pPr>
            <a:r>
              <a:t>Polanyi</a:t>
            </a:r>
            <a:r>
              <a:rPr b="0"/>
              <a:t>: </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The market economy turns land, labor, and finance into “fictitious commodities”</a:t>
            </a:r>
          </a:p>
          <a:p>
            <a:pPr lvl="1" marL="53460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Society will have its revenge via a “double movement”</a:t>
            </a:r>
          </a:p>
        </p:txBody>
      </p:sp>
      <p:pic>
        <p:nvPicPr>
          <p:cNvPr id="469" name="Image" descr="Image"/>
          <p:cNvPicPr>
            <a:picLocks noChangeAspect="1"/>
          </p:cNvPicPr>
          <p:nvPr/>
        </p:nvPicPr>
        <p:blipFill>
          <a:blip r:embed="rId2">
            <a:extLst/>
          </a:blip>
          <a:stretch>
            <a:fillRect/>
          </a:stretch>
        </p:blipFill>
        <p:spPr>
          <a:xfrm>
            <a:off x="6002220" y="1267123"/>
            <a:ext cx="2847946" cy="2791213"/>
          </a:xfrm>
          <a:prstGeom prst="rect">
            <a:avLst/>
          </a:prstGeom>
          <a:ln w="12700">
            <a:miter lim="400000"/>
          </a:ln>
        </p:spPr>
      </p:pic>
      <p:pic>
        <p:nvPicPr>
          <p:cNvPr id="470" name="Image" descr="Image"/>
          <p:cNvPicPr>
            <a:picLocks noChangeAspect="1"/>
          </p:cNvPicPr>
          <p:nvPr/>
        </p:nvPicPr>
        <p:blipFill>
          <a:blip r:embed="rId3">
            <a:extLst/>
          </a:blip>
          <a:stretch>
            <a:fillRect/>
          </a:stretch>
        </p:blipFill>
        <p:spPr>
          <a:xfrm>
            <a:off x="5999536" y="4058334"/>
            <a:ext cx="2850629" cy="2606291"/>
          </a:xfrm>
          <a:prstGeom prst="rect">
            <a:avLst/>
          </a:prstGeom>
          <a:ln w="12700">
            <a:miter lim="400000"/>
          </a:ln>
        </p:spPr>
      </p:pic>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Tocqueville</a:t>
            </a:r>
          </a:p>
        </p:txBody>
      </p:sp>
      <p:sp>
        <p:nvSpPr>
          <p:cNvPr id="473" name="This course covers the history of the long twentieth century, beginning in 1870 and ending in 2016:…"/>
          <p:cNvSpPr txBox="1"/>
          <p:nvPr>
            <p:ph type="body" idx="4294967295"/>
          </p:nvPr>
        </p:nvSpPr>
        <p:spPr>
          <a:xfrm>
            <a:off x="277662" y="1267120"/>
            <a:ext cx="5332033" cy="5397505"/>
          </a:xfrm>
          <a:prstGeom prst="rect">
            <a:avLst/>
          </a:prstGeom>
        </p:spPr>
        <p:txBody>
          <a:bodyPr lIns="45718" tIns="45718" rIns="45718" bIns="45718" anchor="t"/>
          <a:lstStyle/>
          <a:p>
            <a:pPr marL="0" indent="0" defTabSz="288036">
              <a:spcBef>
                <a:spcPts val="700"/>
              </a:spcBef>
              <a:buSzTx/>
              <a:buNone/>
              <a:defRPr b="1" sz="1800">
                <a:uFill>
                  <a:solidFill>
                    <a:srgbClr val="000000"/>
                  </a:solidFill>
                </a:uFill>
                <a:latin typeface="+mj-lt"/>
                <a:ea typeface="+mj-ea"/>
                <a:cs typeface="+mj-cs"/>
                <a:sym typeface="Helvetica"/>
              </a:defRPr>
            </a:pPr>
            <a:r>
              <a:t>Toqueville on the rich as “elder brothers” in 1848:</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“In the country all the landed proprietors, whatever their origin, antecedents, education or means, had come together, and seemed to form but one class: all former political hatred and rivalry of caste or fortune had disappeared from view. There was no more jealousy or pride displayed between the peasant and the squire, the nobleman and the commoner; instead, I found mutual confidence, reciprocal friendliness, and regard. Property had become, with all those who owned it, a sort of badge of fraternity. The wealthy were the elder, the less endowed the younger brothers; but all considered themselves members of one family, having the same interest in defending the common inheritance. As the French Revolution had infinitely increased the number of land-owners, the whole population seemed to belong to that vast family. I had never seen anything like it, nor had anyone in France within the memory of man…”</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p:txBody>
      </p:sp>
      <p:pic>
        <p:nvPicPr>
          <p:cNvPr id="474" name="Image" descr="Image"/>
          <p:cNvPicPr>
            <a:picLocks noChangeAspect="1"/>
          </p:cNvPicPr>
          <p:nvPr/>
        </p:nvPicPr>
        <p:blipFill>
          <a:blip r:embed="rId2">
            <a:extLst/>
          </a:blip>
          <a:stretch>
            <a:fillRect/>
          </a:stretch>
        </p:blipFill>
        <p:spPr>
          <a:xfrm>
            <a:off x="5609692" y="1267123"/>
            <a:ext cx="3240472" cy="5397502"/>
          </a:xfrm>
          <a:prstGeom prst="rect">
            <a:avLst/>
          </a:prstGeom>
          <a:ln w="12700">
            <a:miter lim="400000"/>
          </a:ln>
        </p:spPr>
      </p:pic>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1. My Grand Narrativ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Acheson</a:t>
            </a:r>
          </a:p>
        </p:txBody>
      </p:sp>
      <p:sp>
        <p:nvSpPr>
          <p:cNvPr id="477" name="This course covers the history of the long twentieth century, beginning in 1870 and ending in 2016:…"/>
          <p:cNvSpPr txBox="1"/>
          <p:nvPr>
            <p:ph type="body" idx="4294967295"/>
          </p:nvPr>
        </p:nvSpPr>
        <p:spPr>
          <a:xfrm>
            <a:off x="277663" y="1267120"/>
            <a:ext cx="5699782" cy="5397505"/>
          </a:xfrm>
          <a:prstGeom prst="rect">
            <a:avLst/>
          </a:prstGeom>
        </p:spPr>
        <p:txBody>
          <a:bodyPr lIns="45718" tIns="45718" rIns="45718" bIns="45718" anchor="t"/>
          <a:lstStyle/>
          <a:p>
            <a:pPr marL="0" indent="0" defTabSz="393191">
              <a:spcBef>
                <a:spcPts val="1000"/>
              </a:spcBef>
              <a:buSzTx/>
              <a:buNone/>
              <a:defRPr b="1" sz="2500">
                <a:uFill>
                  <a:solidFill>
                    <a:srgbClr val="000000"/>
                  </a:solidFill>
                </a:uFill>
                <a:latin typeface="+mj-lt"/>
                <a:ea typeface="+mj-ea"/>
                <a:cs typeface="+mj-cs"/>
                <a:sym typeface="Helvetica"/>
              </a:defRPr>
            </a:pPr>
            <a:r>
              <a:t>Dean Acheson, Secretary of State for Harry S Truman:</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On the Republican Party as the party of wealth, enterprise, and opportunity: </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“This business base of the Republican Party is stressed not in any spirit of criticism. The importance of business is an outstanding fact of American life. The achievements of business have been phenomenal. It is altogether appropriate that one of the major parties should represent its interests and its point of view…” </a:t>
            </a:r>
          </a:p>
          <a:p>
            <a:pPr lvl="2" marL="86226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The subsequent transformation of the Republican Party from those who were going to become millionaires, or become even greater millionaires; to those who fear that they would lose it all…</a:t>
            </a:r>
          </a:p>
        </p:txBody>
      </p:sp>
      <p:pic>
        <p:nvPicPr>
          <p:cNvPr id="478" name="Image" descr="Image"/>
          <p:cNvPicPr>
            <a:picLocks noChangeAspect="1"/>
          </p:cNvPicPr>
          <p:nvPr/>
        </p:nvPicPr>
        <p:blipFill>
          <a:blip r:embed="rId2">
            <a:extLst/>
          </a:blip>
          <a:stretch>
            <a:fillRect/>
          </a:stretch>
        </p:blipFill>
        <p:spPr>
          <a:xfrm>
            <a:off x="5977444" y="1267123"/>
            <a:ext cx="2872721" cy="5397502"/>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Review: Empire</a:t>
            </a:r>
          </a:p>
        </p:txBody>
      </p:sp>
      <p:sp>
        <p:nvSpPr>
          <p:cNvPr id="481" name="On to Chapter 3: Globalizing the World, 1870-1914 (&amp; Eichengreen, 1&amp;2):…"/>
          <p:cNvSpPr txBox="1"/>
          <p:nvPr>
            <p:ph type="body" idx="4294967295"/>
          </p:nvPr>
        </p:nvSpPr>
        <p:spPr>
          <a:xfrm>
            <a:off x="277663" y="1267120"/>
            <a:ext cx="8572501" cy="5397505"/>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By 1810 the tide of empire had been clearly ebbing…</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But then things turned around: the power gradient:</a:t>
            </a:r>
          </a:p>
        </p:txBody>
      </p:sp>
      <p:pic>
        <p:nvPicPr>
          <p:cNvPr id="482" name="Image" descr="Image"/>
          <p:cNvPicPr>
            <a:picLocks noChangeAspect="1"/>
          </p:cNvPicPr>
          <p:nvPr/>
        </p:nvPicPr>
        <p:blipFill>
          <a:blip r:embed="rId2">
            <a:extLst/>
          </a:blip>
          <a:stretch>
            <a:fillRect/>
          </a:stretch>
        </p:blipFill>
        <p:spPr>
          <a:xfrm>
            <a:off x="1517652" y="2370964"/>
            <a:ext cx="5466011" cy="3821538"/>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85"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graphing international capital flows and mobility since 1850 over time produces a graph that is: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V-shaped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U-shaped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W-shaped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An upward line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88"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the responsibilities of a pre-World War I central bank as steward of the global gold standard and also as lender-of-last-resort in domestic financial crises were:</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complete harmony</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in irresolvable tension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for the most part manageable, before World War I at least, via fancy footwork and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not understood</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91"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According to Eichengreen, the experience of being on the gold standard for North Atlantic economies in the 1870-1914 period was by and large a happy one, and the experience of countries at the world economy’s periphery was: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also by and large a happy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mixed one.</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a source of considerable tension, instability, and political upset.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once again, manageable with fancy footwork and a little good luck.</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27"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p:txBody>
      </p:sp>
      <p:sp>
        <p:nvSpPr>
          <p:cNvPr id="128"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9"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2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9"/>
                </p:tgtEl>
              </p:cMediaNode>
            </p:audio>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To Your iClickers!</a:t>
            </a:r>
          </a:p>
        </p:txBody>
      </p:sp>
      <p:sp>
        <p:nvSpPr>
          <p:cNvPr id="494" name="On to Chapter 3: Globalizing the World, 1870-1914 (&amp; Eichengreen, 1&amp;2):…"/>
          <p:cNvSpPr txBox="1"/>
          <p:nvPr>
            <p:ph type="body" idx="4294967295"/>
          </p:nvPr>
        </p:nvSpPr>
        <p:spPr>
          <a:xfrm>
            <a:off x="277663" y="1267121"/>
            <a:ext cx="8572501" cy="5278264"/>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In Eichengreen’s view, if World War I had somehow been avoided, would the global gold standard have remained stable in the 1920s and 1930s?</a:t>
            </a:r>
          </a:p>
          <a:p>
            <a:pPr marL="0" indent="0" defTabSz="429768">
              <a:spcBef>
                <a:spcPts val="0"/>
              </a:spcBef>
              <a:buSzTx/>
              <a:buNone/>
              <a:defRPr b="1" sz="2200">
                <a:uFill>
                  <a:solidFill>
                    <a:srgbClr val="000000"/>
                  </a:solidFill>
                </a:uFill>
                <a:latin typeface="+mj-lt"/>
                <a:ea typeface="+mj-ea"/>
                <a:cs typeface="+mj-cs"/>
                <a:sym typeface="Helvetica"/>
              </a:defRPr>
            </a:pP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yes.</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There are no guarantees, but probably no.</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not!</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Certainly yes—unless several North Atlantic economies experienced a socialist revolution</a:t>
            </a:r>
          </a:p>
          <a:p>
            <a:pPr marL="367631" indent="-367631" defTabSz="429768">
              <a:spcBef>
                <a:spcPts val="0"/>
              </a:spcBef>
              <a:buSzPct val="100000"/>
              <a:buAutoNum type="alphaUcPeriod" startAt="1"/>
              <a:defRPr sz="22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6" name="Empire"/>
          <p:cNvSpPr txBox="1"/>
          <p:nvPr>
            <p:ph type="title" idx="4294967295"/>
          </p:nvPr>
        </p:nvSpPr>
        <p:spPr>
          <a:xfrm>
            <a:off x="457199" y="-2"/>
            <a:ext cx="8234348" cy="1094175"/>
          </a:xfrm>
          <a:prstGeom prst="rect">
            <a:avLst/>
          </a:prstGeom>
        </p:spPr>
        <p:txBody>
          <a:bodyPr lIns="50800" tIns="50800" rIns="50800" bIns="50800"/>
          <a:lstStyle>
            <a:lvl1pPr defTabSz="410764">
              <a:defRPr>
                <a:solidFill>
                  <a:srgbClr val="000080"/>
                </a:solidFill>
              </a:defRPr>
            </a:lvl1pPr>
          </a:lstStyle>
          <a:p>
            <a:pPr/>
            <a:r>
              <a:t>Empire</a:t>
            </a:r>
          </a:p>
        </p:txBody>
      </p:sp>
      <p:pic>
        <p:nvPicPr>
          <p:cNvPr id="497" name="Cursor_and_File_Map_of_the_British_Empire_in_the_1920_s_png_-_New_World_Encyclopedia.png" descr="Cursor_and_File_Map_of_the_British_Empire_in_the_1920_s_png_-_New_World_Encyclopedia.png"/>
          <p:cNvPicPr>
            <a:picLocks noChangeAspect="1"/>
          </p:cNvPicPr>
          <p:nvPr/>
        </p:nvPicPr>
        <p:blipFill>
          <a:blip r:embed="rId2">
            <a:extLst/>
          </a:blip>
          <a:stretch>
            <a:fillRect/>
          </a:stretch>
        </p:blipFill>
        <p:spPr>
          <a:xfrm>
            <a:off x="457198" y="1094171"/>
            <a:ext cx="8234349" cy="4521278"/>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9"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India</a:t>
            </a:r>
          </a:p>
        </p:txBody>
      </p:sp>
      <p:sp>
        <p:nvSpPr>
          <p:cNvPr id="500" name="On to Chapter 3: Globalizing the World, 1870-1914 (&amp; Eichengreen, 1&amp;2):…"/>
          <p:cNvSpPr txBox="1"/>
          <p:nvPr>
            <p:ph type="body" sz="quarter" idx="4294967295"/>
          </p:nvPr>
        </p:nvSpPr>
        <p:spPr>
          <a:xfrm>
            <a:off x="277663" y="1267121"/>
            <a:ext cx="8572501" cy="524127"/>
          </a:xfrm>
          <a:prstGeom prst="rect">
            <a:avLst/>
          </a:prstGeom>
        </p:spPr>
        <p:txBody>
          <a:bodyPr lIns="45718" tIns="45718" rIns="45718" bIns="45718" anchor="t"/>
          <a:lstStyle>
            <a:lvl1pPr marL="0" indent="0" defTabSz="429768">
              <a:spcBef>
                <a:spcPts val="0"/>
              </a:spcBef>
              <a:buSzTx/>
              <a:buNone/>
              <a:defRPr b="1" sz="2200">
                <a:uFill>
                  <a:solidFill>
                    <a:srgbClr val="000000"/>
                  </a:solidFill>
                </a:uFill>
                <a:latin typeface="+mj-lt"/>
                <a:ea typeface="+mj-ea"/>
                <a:cs typeface="+mj-cs"/>
                <a:sym typeface="Helvetica"/>
              </a:defRPr>
            </a:lvl1pPr>
          </a:lstStyle>
          <a:p>
            <a:pPr/>
            <a:r>
              <a:t>Why didn’t the British transform India into an industrial power?</a:t>
            </a:r>
          </a:p>
        </p:txBody>
      </p:sp>
      <p:pic>
        <p:nvPicPr>
          <p:cNvPr id="501" name="Image" descr="Image"/>
          <p:cNvPicPr>
            <a:picLocks noChangeAspect="1"/>
          </p:cNvPicPr>
          <p:nvPr/>
        </p:nvPicPr>
        <p:blipFill>
          <a:blip r:embed="rId2">
            <a:extLst/>
          </a:blip>
          <a:stretch>
            <a:fillRect/>
          </a:stretch>
        </p:blipFill>
        <p:spPr>
          <a:xfrm>
            <a:off x="277662" y="1861939"/>
            <a:ext cx="8572502" cy="3950933"/>
          </a:xfrm>
          <a:prstGeom prst="rect">
            <a:avLst/>
          </a:prstGeom>
          <a:ln w="12700">
            <a:miter lim="400000"/>
          </a:ln>
        </p:spPr>
      </p:pic>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3" name="“Self-Strengthening”"/>
          <p:cNvSpPr txBox="1"/>
          <p:nvPr>
            <p:ph type="title" idx="4294967295"/>
          </p:nvPr>
        </p:nvSpPr>
        <p:spPr>
          <a:xfrm>
            <a:off x="457199" y="-2"/>
            <a:ext cx="8234348" cy="1094175"/>
          </a:xfrm>
          <a:prstGeom prst="rect">
            <a:avLst/>
          </a:prstGeom>
        </p:spPr>
        <p:txBody>
          <a:bodyPr lIns="50800" tIns="50800" rIns="50800" bIns="50800"/>
          <a:lstStyle>
            <a:lvl1pPr defTabSz="410764">
              <a:defRPr>
                <a:solidFill>
                  <a:srgbClr val="000080"/>
                </a:solidFill>
              </a:defRPr>
            </a:lvl1pPr>
          </a:lstStyle>
          <a:p>
            <a:pPr/>
            <a:r>
              <a:t>“Self-Strengthening”</a:t>
            </a:r>
          </a:p>
        </p:txBody>
      </p:sp>
      <p:sp>
        <p:nvSpPr>
          <p:cNvPr id="504" name="The puzzle of China vs. Japan…"/>
          <p:cNvSpPr txBox="1"/>
          <p:nvPr>
            <p:ph type="body" sz="half" idx="4294967295"/>
          </p:nvPr>
        </p:nvSpPr>
        <p:spPr>
          <a:xfrm>
            <a:off x="457198" y="1094170"/>
            <a:ext cx="3315020" cy="5244065"/>
          </a:xfrm>
          <a:prstGeom prst="rect">
            <a:avLst/>
          </a:prstGeom>
        </p:spPr>
        <p:txBody>
          <a:bodyPr lIns="50800" tIns="50800" rIns="50800" bIns="50800" anchor="t"/>
          <a:lstStyle/>
          <a:p>
            <a:pPr marL="249907" indent="-249907" defTabSz="630936">
              <a:spcBef>
                <a:spcPts val="500"/>
              </a:spcBef>
              <a:defRPr sz="1600">
                <a:uFill>
                  <a:solidFill>
                    <a:srgbClr val="000000"/>
                  </a:solidFill>
                </a:uFill>
                <a:latin typeface="Calibri"/>
                <a:ea typeface="Calibri"/>
                <a:cs typeface="Calibri"/>
                <a:sym typeface="Calibri"/>
              </a:defRPr>
            </a:pPr>
            <a:r>
              <a:t>The puzzle of China vs. Japan</a:t>
            </a:r>
          </a:p>
          <a:p>
            <a:pPr marL="249907" indent="-249907" defTabSz="630936">
              <a:spcBef>
                <a:spcPts val="500"/>
              </a:spcBef>
              <a:defRPr sz="1600">
                <a:uFill>
                  <a:solidFill>
                    <a:srgbClr val="000000"/>
                  </a:solidFill>
                </a:uFill>
                <a:latin typeface="Calibri"/>
                <a:ea typeface="Calibri"/>
                <a:cs typeface="Calibri"/>
                <a:sym typeface="Calibri"/>
              </a:defRPr>
            </a:pPr>
            <a:r>
              <a:t>Great Qing (大清)(1644-1912)</a:t>
            </a:r>
          </a:p>
          <a:p>
            <a:pPr lvl="1" marL="556612" indent="-249907" defTabSz="630936">
              <a:spcBef>
                <a:spcPts val="500"/>
              </a:spcBef>
              <a:defRPr sz="1600">
                <a:uFill>
                  <a:solidFill>
                    <a:srgbClr val="000000"/>
                  </a:solidFill>
                </a:uFill>
                <a:latin typeface="Calibri"/>
                <a:ea typeface="Calibri"/>
                <a:cs typeface="Calibri"/>
                <a:sym typeface="Calibri"/>
              </a:defRPr>
            </a:pPr>
            <a:r>
              <a:t>Wu Sangui (吳三桂)</a:t>
            </a:r>
          </a:p>
          <a:p>
            <a:pPr lvl="1" marL="556612" indent="-249907" defTabSz="630936">
              <a:spcBef>
                <a:spcPts val="500"/>
              </a:spcBef>
              <a:defRPr sz="1600">
                <a:uFill>
                  <a:solidFill>
                    <a:srgbClr val="000000"/>
                  </a:solidFill>
                </a:uFill>
                <a:latin typeface="Calibri"/>
                <a:ea typeface="Calibri"/>
                <a:cs typeface="Calibri"/>
                <a:sym typeface="Calibri"/>
              </a:defRPr>
            </a:pPr>
            <a:r>
              <a:t>The Rebellion of the Three Feudatories (三藩之亂)</a:t>
            </a:r>
          </a:p>
          <a:p>
            <a:pPr marL="249907" indent="-249907" defTabSz="630936">
              <a:spcBef>
                <a:spcPts val="500"/>
              </a:spcBef>
              <a:defRPr sz="1600">
                <a:uFill>
                  <a:solidFill>
                    <a:srgbClr val="000000"/>
                  </a:solidFill>
                </a:uFill>
                <a:latin typeface="Calibri"/>
                <a:ea typeface="Calibri"/>
                <a:cs typeface="Calibri"/>
                <a:sym typeface="Calibri"/>
              </a:defRPr>
            </a:pPr>
            <a:r>
              <a:t>Kangxi and Qianlong: “revere the emperor and expel the barbarians” is difficult to pursue when the emperor and his clan identify themselves as “barbarians”</a:t>
            </a:r>
          </a:p>
          <a:p>
            <a:pPr marL="249907" indent="-249907" defTabSz="630936">
              <a:spcBef>
                <a:spcPts val="500"/>
              </a:spcBef>
              <a:defRPr sz="1600">
                <a:uFill>
                  <a:solidFill>
                    <a:srgbClr val="000000"/>
                  </a:solidFill>
                </a:uFill>
                <a:latin typeface="Calibri"/>
                <a:ea typeface="Calibri"/>
                <a:cs typeface="Calibri"/>
                <a:sym typeface="Calibri"/>
              </a:defRPr>
            </a:pPr>
            <a:r>
              <a:t>Tai-Ping Rebellion (太平天國運動)</a:t>
            </a:r>
          </a:p>
          <a:p>
            <a:pPr marL="249907" indent="-249907" defTabSz="630936">
              <a:spcBef>
                <a:spcPts val="500"/>
              </a:spcBef>
              <a:defRPr sz="1600">
                <a:uFill>
                  <a:solidFill>
                    <a:srgbClr val="000000"/>
                  </a:solidFill>
                </a:uFill>
                <a:latin typeface="Calibri"/>
                <a:ea typeface="Calibri"/>
                <a:cs typeface="Calibri"/>
                <a:sym typeface="Calibri"/>
              </a:defRPr>
            </a:pPr>
            <a:r>
              <a:t>Cixi ( 慈禧太后)</a:t>
            </a:r>
          </a:p>
          <a:p>
            <a:pPr marL="249907" indent="-249907" defTabSz="630936">
              <a:spcBef>
                <a:spcPts val="500"/>
              </a:spcBef>
              <a:defRPr sz="1600">
                <a:uFill>
                  <a:solidFill>
                    <a:srgbClr val="000000"/>
                  </a:solidFill>
                </a:uFill>
                <a:latin typeface="Calibri"/>
                <a:ea typeface="Calibri"/>
                <a:cs typeface="Calibri"/>
                <a:sym typeface="Calibri"/>
              </a:defRPr>
            </a:pPr>
            <a:r>
              <a:t>Li Hongzhang (李鴻章)the Kai-Ping coal mine, Chang Yen-Mao, and Herbert Hoover</a:t>
            </a:r>
          </a:p>
        </p:txBody>
      </p:sp>
      <p:pic>
        <p:nvPicPr>
          <p:cNvPr id="505" name="Cursor_and_Destruction_of_opium_in_1839_-_Lin_Zexu_-_Wikipedia.png" descr="Cursor_and_Destruction_of_opium_in_1839_-_Lin_Zexu_-_Wikipedia.png"/>
          <p:cNvPicPr>
            <a:picLocks noChangeAspect="1"/>
          </p:cNvPicPr>
          <p:nvPr/>
        </p:nvPicPr>
        <p:blipFill>
          <a:blip r:embed="rId2">
            <a:extLst/>
          </a:blip>
          <a:stretch>
            <a:fillRect/>
          </a:stretch>
        </p:blipFill>
        <p:spPr>
          <a:xfrm>
            <a:off x="4405960" y="3802565"/>
            <a:ext cx="4285587" cy="2753334"/>
          </a:xfrm>
          <a:prstGeom prst="rect">
            <a:avLst/>
          </a:prstGeom>
          <a:ln w="12700">
            <a:miter lim="400000"/>
          </a:ln>
        </p:spPr>
      </p:pic>
      <p:pic>
        <p:nvPicPr>
          <p:cNvPr id="506" name="Cursor_and_Old_Summer_Palace_to_mark_looting_anniversary.png" descr="Cursor_and_Old_Summer_Palace_to_mark_looting_anniversary.png"/>
          <p:cNvPicPr>
            <a:picLocks noChangeAspect="1"/>
          </p:cNvPicPr>
          <p:nvPr/>
        </p:nvPicPr>
        <p:blipFill>
          <a:blip r:embed="rId3">
            <a:extLst/>
          </a:blip>
          <a:stretch>
            <a:fillRect/>
          </a:stretch>
        </p:blipFill>
        <p:spPr>
          <a:xfrm>
            <a:off x="4405960" y="1094171"/>
            <a:ext cx="4285587" cy="2670524"/>
          </a:xfrm>
          <a:prstGeom prst="rect">
            <a:avLst/>
          </a:prstGeom>
          <a:ln w="12700">
            <a:miter lim="400000"/>
          </a:ln>
        </p:spPr>
      </p:pic>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Formal Empires</a:t>
            </a:r>
          </a:p>
        </p:txBody>
      </p:sp>
      <p:sp>
        <p:nvSpPr>
          <p:cNvPr id="509" name="On to Chapter 3: Globalizing the World, 1870-1914 (&amp; Eichengreen, 1&amp;2):…"/>
          <p:cNvSpPr txBox="1"/>
          <p:nvPr>
            <p:ph type="body" idx="4294967295"/>
          </p:nvPr>
        </p:nvSpPr>
        <p:spPr>
          <a:xfrm>
            <a:off x="277663" y="1267121"/>
            <a:ext cx="8572501" cy="5339213"/>
          </a:xfrm>
          <a:prstGeom prst="rect">
            <a:avLst/>
          </a:prstGeom>
        </p:spPr>
        <p:txBody>
          <a:bodyPr lIns="45718" tIns="45718" rIns="45718" bIns="45718" anchor="t"/>
          <a:lstStyle/>
          <a:p>
            <a:pPr marL="0" indent="0" defTabSz="339516">
              <a:spcBef>
                <a:spcPts val="0"/>
              </a:spcBef>
              <a:buSzTx/>
              <a:buNone/>
              <a:defRPr b="1" sz="1700">
                <a:uFill>
                  <a:solidFill>
                    <a:srgbClr val="000000"/>
                  </a:solidFill>
                </a:uFill>
                <a:latin typeface="+mj-lt"/>
                <a:ea typeface="+mj-ea"/>
                <a:cs typeface="+mj-cs"/>
                <a:sym typeface="Helvetica"/>
              </a:defRPr>
            </a:pPr>
            <a:r>
              <a:t>There were, broadly, three views as to why European late-1800s empires rose to such domination, each of which with its own view of what was to be done to fix the situation:</a:t>
            </a:r>
          </a:p>
          <a:p>
            <a:pPr marL="0" indent="0" defTabSz="339516">
              <a:spcBef>
                <a:spcPts val="0"/>
              </a:spcBef>
              <a:buSzTx/>
              <a:buNone/>
              <a:defRPr b="1" sz="1700">
                <a:uFill>
                  <a:solidFill>
                    <a:srgbClr val="000000"/>
                  </a:solidFill>
                </a:uFill>
                <a:latin typeface="+mj-lt"/>
                <a:ea typeface="+mj-ea"/>
                <a:cs typeface="+mj-cs"/>
                <a:sym typeface="Helvetica"/>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One view is that of John Hobson: The major economic problem was the business cycle. Equipping the military needed to maintain the empire puts people to work. And an empire is a good source of consumers for the products of domestic factories. European governments that pursued empire, Hobson thought, were less likely to face economic distress and so more likely to continue in office.</a:t>
            </a: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A second view was that of Joseph Schumpeter: imperialism as the last gasp of military status aristocracy. </a:t>
            </a: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p>
          <a:p>
            <a:pPr marL="174256" indent="-174256" defTabSz="339516">
              <a:spcBef>
                <a:spcPts val="0"/>
              </a:spcBef>
              <a:buSzPct val="100000"/>
              <a:defRPr sz="1700">
                <a:uFill>
                  <a:solidFill>
                    <a:srgbClr val="000000"/>
                  </a:solidFill>
                </a:uFill>
                <a:latin typeface="Times New Roman"/>
                <a:ea typeface="Times New Roman"/>
                <a:cs typeface="Times New Roman"/>
                <a:sym typeface="Times New Roman"/>
              </a:defRPr>
            </a:pPr>
            <a:r>
              <a:t>The third view was that empires were ordained by God—or at least morally required or desirable, for European powers had a civilizing mission. The Europeans were lucky enough to be the grownups, and it was the obligation of the grownups to civilize the world.  But perhaps civilization is best spread by newspapers and books and merchants and engineers, rather than by alien proconsuls? Just a thought.</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1"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Informal Empires</a:t>
            </a:r>
          </a:p>
        </p:txBody>
      </p:sp>
      <p:sp>
        <p:nvSpPr>
          <p:cNvPr id="512" name="On to Chapter 3: Globalizing the World, 1870-1914 (&amp; Eichengreen, 1&amp;2):…"/>
          <p:cNvSpPr txBox="1"/>
          <p:nvPr>
            <p:ph type="body" idx="4294967295"/>
          </p:nvPr>
        </p:nvSpPr>
        <p:spPr>
          <a:xfrm>
            <a:off x="277663" y="1267121"/>
            <a:ext cx="8572501" cy="5339213"/>
          </a:xfrm>
          <a:prstGeom prst="rect">
            <a:avLst/>
          </a:prstGeom>
        </p:spPr>
        <p:txBody>
          <a:bodyPr lIns="45718" tIns="45718" rIns="45718" bIns="45718" anchor="t"/>
          <a:lstStyle/>
          <a:p>
            <a:pPr marL="0" indent="0" defTabSz="386790">
              <a:spcBef>
                <a:spcPts val="0"/>
              </a:spcBef>
              <a:buSzTx/>
              <a:buNone/>
              <a:defRPr b="1" sz="1900">
                <a:uFill>
                  <a:solidFill>
                    <a:srgbClr val="000000"/>
                  </a:solidFill>
                </a:uFill>
                <a:latin typeface="+mj-lt"/>
                <a:ea typeface="+mj-ea"/>
                <a:cs typeface="+mj-cs"/>
                <a:sym typeface="Helvetica"/>
              </a:defRPr>
            </a:pPr>
            <a:r>
              <a:t>But even where Britain (or France, or Germany, or Portugal, or Spain, or those who thought of themselves as descended from the </a:t>
            </a:r>
            <a:r>
              <a:rPr i="1"/>
              <a:t>conquistadores</a:t>
            </a:r>
            <a:r>
              <a:t> of Castile, or Anglo-Saxon settlers) did not rule, they reigned:</a:t>
            </a:r>
          </a:p>
          <a:p>
            <a:pPr marL="0" indent="0" defTabSz="386790">
              <a:spcBef>
                <a:spcPts val="0"/>
              </a:spcBef>
              <a:buSzTx/>
              <a:buNone/>
              <a:defRPr b="1" sz="1900">
                <a:uFill>
                  <a:solidFill>
                    <a:srgbClr val="000000"/>
                  </a:solidFill>
                </a:uFill>
                <a:latin typeface="+mj-lt"/>
                <a:ea typeface="+mj-ea"/>
                <a:cs typeface="+mj-cs"/>
                <a:sym typeface="Helvetica"/>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seemed successful: playing by Britain’s rules seemed wise…</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powerful: playing by Britain’s rules seemed likely to keep it from getting annoyed… </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working very hard to make itself attractive—to make becoming a Briton-by-proxy of some sort straightforward and profitable in both money and cultural terms…</a:t>
            </a: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p>
          <a:p>
            <a:pPr marL="198520" indent="-198520" defTabSz="386790">
              <a:spcBef>
                <a:spcPts val="0"/>
              </a:spcBef>
              <a:buSzPct val="100000"/>
              <a:defRPr sz="1900">
                <a:uFill>
                  <a:solidFill>
                    <a:srgbClr val="000000"/>
                  </a:solidFill>
                </a:uFill>
                <a:latin typeface="Times New Roman"/>
                <a:ea typeface="Times New Roman"/>
                <a:cs typeface="Times New Roman"/>
                <a:sym typeface="Times New Roman"/>
              </a:defRPr>
            </a:pPr>
            <a:r>
              <a:t>Britain was the first-mover </a:t>
            </a:r>
            <a:r>
              <a:rPr i="1"/>
              <a:t>hegemon</a:t>
            </a:r>
            <a:r>
              <a:t>: international cooperation was on its terms…</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4" name="Catch Our Breath…"/>
          <p:cNvSpPr txBox="1"/>
          <p:nvPr>
            <p:ph type="title"/>
          </p:nvPr>
        </p:nvSpPr>
        <p:spPr>
          <a:xfrm>
            <a:off x="669726" y="312538"/>
            <a:ext cx="7804547" cy="892971"/>
          </a:xfrm>
          <a:prstGeom prst="rect">
            <a:avLst/>
          </a:prstGeom>
        </p:spPr>
        <p:txBody>
          <a:bodyPr/>
          <a:lstStyle>
            <a:lvl1pPr defTabSz="438911">
              <a:defRPr sz="5300"/>
            </a:lvl1pPr>
          </a:lstStyle>
          <a:p>
            <a:pPr/>
            <a:r>
              <a:t>Catch Our Breath…</a:t>
            </a:r>
          </a:p>
        </p:txBody>
      </p:sp>
      <p:sp>
        <p:nvSpPr>
          <p:cNvPr id="515" name="Comments?…"/>
          <p:cNvSpPr txBox="1"/>
          <p:nvPr>
            <p:ph type="body" sz="half" idx="1"/>
          </p:nvPr>
        </p:nvSpPr>
        <p:spPr>
          <a:xfrm>
            <a:off x="669725" y="1205507"/>
            <a:ext cx="3301810" cy="4911330"/>
          </a:xfrm>
          <a:prstGeom prst="rect">
            <a:avLst/>
          </a:prstGeom>
        </p:spPr>
        <p:txBody>
          <a:bodyPr anchor="t"/>
          <a:lstStyle/>
          <a:p>
            <a:pPr>
              <a:spcBef>
                <a:spcPts val="800"/>
              </a:spcBef>
            </a:pPr>
            <a:r>
              <a:t>Comments?</a:t>
            </a:r>
          </a:p>
          <a:p>
            <a:pPr>
              <a:spcBef>
                <a:spcPts val="800"/>
              </a:spcBef>
            </a:pPr>
            <a:r>
              <a:t>Questions?</a:t>
            </a:r>
          </a:p>
        </p:txBody>
      </p:sp>
      <p:pic>
        <p:nvPicPr>
          <p:cNvPr id="516" name="image1.tif" descr="image1.tif"/>
          <p:cNvPicPr>
            <a:picLocks noChangeAspect="1"/>
          </p:cNvPicPr>
          <p:nvPr/>
        </p:nvPicPr>
        <p:blipFill>
          <a:blip r:embed="rId2">
            <a:extLst/>
          </a:blip>
          <a:stretch>
            <a:fillRect/>
          </a:stretch>
        </p:blipFill>
        <p:spPr>
          <a:xfrm>
            <a:off x="3971533" y="1205507"/>
            <a:ext cx="4502742" cy="4459195"/>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Review: Revolutions"/>
          <p:cNvSpPr txBox="1"/>
          <p:nvPr>
            <p:ph type="title" idx="4294967295"/>
          </p:nvPr>
        </p:nvSpPr>
        <p:spPr>
          <a:xfrm>
            <a:off x="457199" y="-2"/>
            <a:ext cx="8234348" cy="1094175"/>
          </a:xfrm>
          <a:prstGeom prst="rect">
            <a:avLst/>
          </a:prstGeom>
        </p:spPr>
        <p:txBody>
          <a:bodyPr lIns="50800" tIns="50800" rIns="50800" bIns="50800"/>
          <a:lstStyle>
            <a:lvl1pPr defTabSz="410764"/>
          </a:lstStyle>
          <a:p>
            <a:pPr/>
            <a:r>
              <a:t>Review: Revolutions</a:t>
            </a:r>
          </a:p>
        </p:txBody>
      </p:sp>
      <p:sp>
        <p:nvSpPr>
          <p:cNvPr id="519" name="“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p:cNvSpPr txBox="1"/>
          <p:nvPr>
            <p:ph type="body" idx="4294967295"/>
          </p:nvPr>
        </p:nvSpPr>
        <p:spPr>
          <a:xfrm>
            <a:off x="457199" y="1094170"/>
            <a:ext cx="8234348" cy="5244065"/>
          </a:xfrm>
          <a:prstGeom prst="rect">
            <a:avLst/>
          </a:prstGeom>
        </p:spPr>
        <p:txBody>
          <a:bodyPr lIns="50800" tIns="50800" rIns="50800" bIns="50800" anchor="t"/>
          <a:lstStyle/>
          <a:p>
            <a:pPr marL="318723" indent="-318723" defTabSz="804672">
              <a:spcBef>
                <a:spcPts val="700"/>
              </a:spcBef>
              <a:defRPr sz="2100">
                <a:uFill>
                  <a:solidFill>
                    <a:srgbClr val="000000"/>
                  </a:solidFill>
                </a:uFill>
                <a:latin typeface="Calibri"/>
                <a:ea typeface="Calibri"/>
                <a:cs typeface="Calibri"/>
                <a:sym typeface="Calibri"/>
              </a:defRPr>
            </a:pPr>
            <a:r>
              <a:t>“Petty Officer Lemmgen… arrived at the Ministry [of War]… found… Lieutenant HambuRger.... Lemmgen produced a typed document with the following text: ‘Comrades and Workers! The Ebert-Scheidemann government have made themselves impossible.... The undersigned Revolutionary Council has provisionally assumed power.’ </a:t>
            </a:r>
          </a:p>
          <a:p>
            <a:pPr marL="318723" indent="-318723" defTabSz="804672">
              <a:spcBef>
                <a:spcPts val="700"/>
              </a:spcBef>
              <a:defRPr sz="2100">
                <a:uFill>
                  <a:solidFill>
                    <a:srgbClr val="000000"/>
                  </a:solidFill>
                </a:uFill>
                <a:latin typeface="Calibri"/>
                <a:ea typeface="Calibri"/>
                <a:cs typeface="Calibri"/>
                <a:sym typeface="Calibri"/>
              </a:defRPr>
            </a:pPr>
            <a:r>
              <a:t>“Lieutenant Hamburger inspected the document and became properly indignant. ‘But where are the signatures? Before I can comply with this order, you’ll have to go back and get it properly signed. Otherwise any little shorthand typist could declare the government deposed.’ Petty Officer Lemmgen... saw the logic…. So he and his men saluted... and made their way back to the Revolutionary Council to obtain the necessary signatures.... </a:t>
            </a:r>
          </a:p>
          <a:p>
            <a:pPr marL="318723" indent="-318723" defTabSz="804672">
              <a:spcBef>
                <a:spcPts val="700"/>
              </a:spcBef>
              <a:defRPr sz="2100">
                <a:uFill>
                  <a:solidFill>
                    <a:srgbClr val="000000"/>
                  </a:solidFill>
                </a:uFill>
                <a:latin typeface="Calibri"/>
                <a:ea typeface="Calibri"/>
                <a:cs typeface="Calibri"/>
                <a:sym typeface="Calibri"/>
              </a:defRPr>
            </a:pPr>
            <a:r>
              <a:t>“But by the time he had obtained the signatures, Lemmgen had learned that the People’s Naval Division had declared itself neutral. So he did not return to the Ministry of War…”</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Lenin"/>
          <p:cNvSpPr txBox="1"/>
          <p:nvPr>
            <p:ph type="title"/>
          </p:nvPr>
        </p:nvSpPr>
        <p:spPr>
          <a:xfrm>
            <a:off x="669726" y="-1"/>
            <a:ext cx="8031361" cy="892971"/>
          </a:xfrm>
          <a:prstGeom prst="rect">
            <a:avLst/>
          </a:prstGeom>
        </p:spPr>
        <p:txBody>
          <a:bodyPr/>
          <a:lstStyle>
            <a:lvl1pPr defTabSz="438911">
              <a:defRPr sz="5300"/>
            </a:lvl1pPr>
          </a:lstStyle>
          <a:p>
            <a:pPr/>
            <a:r>
              <a:t>Lenin</a:t>
            </a:r>
          </a:p>
        </p:txBody>
      </p:sp>
      <p:sp>
        <p:nvSpPr>
          <p:cNvPr id="522" name="A quick power grab……"/>
          <p:cNvSpPr txBox="1"/>
          <p:nvPr>
            <p:ph type="body" sz="half" idx="1"/>
          </p:nvPr>
        </p:nvSpPr>
        <p:spPr>
          <a:xfrm>
            <a:off x="669725" y="892967"/>
            <a:ext cx="3855965" cy="5378372"/>
          </a:xfrm>
          <a:prstGeom prst="rect">
            <a:avLst/>
          </a:prstGeom>
        </p:spPr>
        <p:txBody>
          <a:bodyPr anchor="t"/>
          <a:lstStyle/>
          <a:p>
            <a:pPr marL="278553" indent="-278553" defTabSz="386118">
              <a:spcBef>
                <a:spcPts val="700"/>
              </a:spcBef>
              <a:defRPr sz="2200"/>
            </a:pPr>
            <a:r>
              <a:t>A quick power grab…</a:t>
            </a:r>
          </a:p>
          <a:p>
            <a:pPr marL="278553" indent="-278553" defTabSz="386118">
              <a:spcBef>
                <a:spcPts val="700"/>
              </a:spcBef>
              <a:defRPr sz="2200"/>
            </a:pPr>
            <a:r>
              <a:t>Confidently expecting a German revolution, and then massive aid…</a:t>
            </a:r>
          </a:p>
          <a:p>
            <a:pPr marL="278553" indent="-278553" defTabSz="386118">
              <a:spcBef>
                <a:spcPts val="700"/>
              </a:spcBef>
              <a:defRPr sz="2200"/>
            </a:pPr>
            <a:r>
              <a:t>Brutal civil war</a:t>
            </a:r>
          </a:p>
          <a:p>
            <a:pPr lvl="1" marL="696382" indent="-278553" defTabSz="386118">
              <a:spcBef>
                <a:spcPts val="700"/>
              </a:spcBef>
              <a:defRPr sz="2200"/>
            </a:pPr>
            <a:r>
              <a:t>Kerenskyites</a:t>
            </a:r>
          </a:p>
          <a:p>
            <a:pPr lvl="1" marL="696382" indent="-278553" defTabSz="386118">
              <a:spcBef>
                <a:spcPts val="700"/>
              </a:spcBef>
              <a:defRPr sz="2200"/>
            </a:pPr>
            <a:r>
              <a:t>Reds</a:t>
            </a:r>
          </a:p>
          <a:p>
            <a:pPr lvl="1" marL="696382" indent="-278553" defTabSz="386118">
              <a:spcBef>
                <a:spcPts val="700"/>
              </a:spcBef>
              <a:defRPr sz="2200"/>
            </a:pPr>
            <a:r>
              <a:t>Whites</a:t>
            </a:r>
          </a:p>
          <a:p>
            <a:pPr lvl="1" marL="696382" indent="-278553" defTabSz="386118">
              <a:spcBef>
                <a:spcPts val="700"/>
              </a:spcBef>
              <a:defRPr sz="2200"/>
            </a:pPr>
            <a:r>
              <a:t>Nationalists</a:t>
            </a:r>
          </a:p>
          <a:p>
            <a:pPr marL="278553" indent="-278553" defTabSz="386118">
              <a:spcBef>
                <a:spcPts val="700"/>
              </a:spcBef>
              <a:defRPr sz="2200"/>
            </a:pPr>
            <a:r>
              <a:t>What was the revolutionary government to do?</a:t>
            </a:r>
          </a:p>
          <a:p>
            <a:pPr lvl="1" marL="696382" indent="-278553" defTabSz="386118">
              <a:spcBef>
                <a:spcPts val="700"/>
              </a:spcBef>
              <a:defRPr sz="2200"/>
            </a:pPr>
            <a:r>
              <a:t>Ludendorff’s German war economy…</a:t>
            </a:r>
          </a:p>
        </p:txBody>
      </p:sp>
      <p:pic>
        <p:nvPicPr>
          <p:cNvPr id="523" name="lenin_-_Google_Search.png" descr="lenin_-_Google_Search.png"/>
          <p:cNvPicPr>
            <a:picLocks noChangeAspect="1"/>
          </p:cNvPicPr>
          <p:nvPr/>
        </p:nvPicPr>
        <p:blipFill>
          <a:blip r:embed="rId2">
            <a:extLst/>
          </a:blip>
          <a:stretch>
            <a:fillRect/>
          </a:stretch>
        </p:blipFill>
        <p:spPr>
          <a:xfrm>
            <a:off x="4525688" y="892967"/>
            <a:ext cx="4175401" cy="5045276"/>
          </a:xfrm>
          <a:prstGeom prst="rect">
            <a:avLst/>
          </a:prstGeom>
          <a:ln w="12700">
            <a:miter lim="400000"/>
          </a:ln>
        </p:spPr>
      </p:pic>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Red Rosa on Lenin"/>
          <p:cNvSpPr txBox="1"/>
          <p:nvPr>
            <p:ph type="title"/>
          </p:nvPr>
        </p:nvSpPr>
        <p:spPr>
          <a:xfrm>
            <a:off x="669726" y="-1"/>
            <a:ext cx="8031361" cy="892971"/>
          </a:xfrm>
          <a:prstGeom prst="rect">
            <a:avLst/>
          </a:prstGeom>
        </p:spPr>
        <p:txBody>
          <a:bodyPr/>
          <a:lstStyle>
            <a:lvl1pPr defTabSz="438911">
              <a:defRPr sz="5300"/>
            </a:lvl1pPr>
          </a:lstStyle>
          <a:p>
            <a:pPr/>
            <a:r>
              <a:t>Red Rosa on Lenin</a:t>
            </a:r>
          </a:p>
        </p:txBody>
      </p:sp>
      <p:sp>
        <p:nvSpPr>
          <p:cNvPr id="526" name="“Without general elections, without unrestricted freedom of press and assembly, without a free struggle of opinion, life dies out in every public institution…. Only the bureaucracy remains…. A few dozen party leaders of inexhaustible energy and boundless experience direct and rule….…"/>
          <p:cNvSpPr txBox="1"/>
          <p:nvPr>
            <p:ph type="body" sz="half" idx="1"/>
          </p:nvPr>
        </p:nvSpPr>
        <p:spPr>
          <a:xfrm>
            <a:off x="669725" y="892967"/>
            <a:ext cx="4241143" cy="5626141"/>
          </a:xfrm>
          <a:prstGeom prst="rect">
            <a:avLst/>
          </a:prstGeom>
        </p:spPr>
        <p:txBody>
          <a:bodyPr anchor="t"/>
          <a:lstStyle/>
          <a:p>
            <a:pPr marL="177800" indent="-177800" defTabSz="246459">
              <a:spcBef>
                <a:spcPts val="500"/>
              </a:spcBef>
              <a:defRPr sz="1400"/>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t>
            </a:r>
          </a:p>
          <a:p>
            <a:pPr marL="177800" indent="-177800" defTabSz="246459">
              <a:spcBef>
                <a:spcPts val="500"/>
              </a:spcBef>
              <a:defRPr sz="1400"/>
            </a:pPr>
            <a:r>
              <a:t>“An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77800" indent="-177800" defTabSz="246459">
              <a:spcBef>
                <a:spcPts val="500"/>
              </a:spcBef>
              <a:defRPr sz="1400"/>
            </a:pPr>
            <a:r>
              <a:t>“Freedom only for the supporters of the government, only for the members of one party–however numerous they may be–is no freedom at all. Freedom is always and exclusively freedom for the one who thinks differently. Not because of any fanatical concept of “justice” but because all that is instructive, wholesome and purifying in political freedom depends on this essential characteristic, and its effectiveness vanishes when ‘freedom’ becomes a special privilege…</a:t>
            </a:r>
          </a:p>
        </p:txBody>
      </p:sp>
      <p:pic>
        <p:nvPicPr>
          <p:cNvPr id="527" name="Image" descr="Image"/>
          <p:cNvPicPr>
            <a:picLocks noChangeAspect="1"/>
          </p:cNvPicPr>
          <p:nvPr/>
        </p:nvPicPr>
        <p:blipFill>
          <a:blip r:embed="rId2">
            <a:extLst/>
          </a:blip>
          <a:stretch>
            <a:fillRect/>
          </a:stretch>
        </p:blipFill>
        <p:spPr>
          <a:xfrm>
            <a:off x="4910866" y="892967"/>
            <a:ext cx="3948863" cy="562614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